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4" r:id="rId6"/>
    <p:sldId id="265" r:id="rId7"/>
    <p:sldId id="276" r:id="rId8"/>
    <p:sldId id="305" r:id="rId9"/>
    <p:sldId id="326" r:id="rId10"/>
    <p:sldId id="420" r:id="rId11"/>
    <p:sldId id="278" r:id="rId12"/>
    <p:sldId id="327" r:id="rId13"/>
    <p:sldId id="423" r:id="rId14"/>
    <p:sldId id="316" r:id="rId15"/>
    <p:sldId id="317" r:id="rId16"/>
    <p:sldId id="422" r:id="rId17"/>
    <p:sldId id="328" r:id="rId18"/>
    <p:sldId id="329" r:id="rId19"/>
    <p:sldId id="421" r:id="rId20"/>
    <p:sldId id="330" r:id="rId21"/>
    <p:sldId id="331" r:id="rId22"/>
    <p:sldId id="332" r:id="rId23"/>
    <p:sldId id="333" r:id="rId24"/>
    <p:sldId id="335" r:id="rId25"/>
    <p:sldId id="334" r:id="rId26"/>
    <p:sldId id="337" r:id="rId27"/>
    <p:sldId id="338" r:id="rId28"/>
    <p:sldId id="339" r:id="rId29"/>
    <p:sldId id="415" r:id="rId30"/>
    <p:sldId id="336" r:id="rId31"/>
    <p:sldId id="340" r:id="rId32"/>
    <p:sldId id="345" r:id="rId33"/>
    <p:sldId id="414" r:id="rId34"/>
    <p:sldId id="341" r:id="rId35"/>
    <p:sldId id="342" r:id="rId36"/>
    <p:sldId id="343" r:id="rId37"/>
    <p:sldId id="413" r:id="rId38"/>
    <p:sldId id="344" r:id="rId39"/>
    <p:sldId id="346" r:id="rId40"/>
    <p:sldId id="349" r:id="rId41"/>
    <p:sldId id="348" r:id="rId42"/>
    <p:sldId id="347" r:id="rId43"/>
    <p:sldId id="291" r:id="rId44"/>
    <p:sldId id="351" r:id="rId45"/>
    <p:sldId id="352" r:id="rId46"/>
    <p:sldId id="416" r:id="rId47"/>
    <p:sldId id="418" r:id="rId48"/>
    <p:sldId id="350" r:id="rId49"/>
    <p:sldId id="417" r:id="rId50"/>
    <p:sldId id="424" r:id="rId51"/>
    <p:sldId id="353" r:id="rId52"/>
    <p:sldId id="354" r:id="rId53"/>
    <p:sldId id="419" r:id="rId54"/>
    <p:sldId id="355" r:id="rId55"/>
    <p:sldId id="356" r:id="rId56"/>
    <p:sldId id="425" r:id="rId57"/>
    <p:sldId id="357" r:id="rId58"/>
    <p:sldId id="359" r:id="rId59"/>
    <p:sldId id="358" r:id="rId60"/>
    <p:sldId id="361" r:id="rId61"/>
    <p:sldId id="426" r:id="rId62"/>
    <p:sldId id="427" r:id="rId63"/>
    <p:sldId id="41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99EE68-3C46-4D72-BB8F-36BEF814346C}">
          <p14:sldIdLst>
            <p14:sldId id="256"/>
            <p14:sldId id="257"/>
            <p14:sldId id="258"/>
          </p14:sldIdLst>
        </p14:section>
        <p14:section name="intro" id="{1212C0ED-334C-4B1D-95EA-786D6BAA961B}">
          <p14:sldIdLst>
            <p14:sldId id="259"/>
            <p14:sldId id="264"/>
            <p14:sldId id="265"/>
          </p14:sldIdLst>
        </p14:section>
        <p14:section name="Audio Model" id="{0DC41D2D-A0A8-4252-AECF-4D96B4F80434}">
          <p14:sldIdLst>
            <p14:sldId id="276"/>
            <p14:sldId id="305"/>
            <p14:sldId id="326"/>
            <p14:sldId id="420"/>
            <p14:sldId id="278"/>
            <p14:sldId id="327"/>
            <p14:sldId id="423"/>
            <p14:sldId id="316"/>
            <p14:sldId id="317"/>
            <p14:sldId id="422"/>
            <p14:sldId id="328"/>
            <p14:sldId id="329"/>
            <p14:sldId id="421"/>
            <p14:sldId id="330"/>
            <p14:sldId id="331"/>
            <p14:sldId id="332"/>
            <p14:sldId id="333"/>
            <p14:sldId id="335"/>
            <p14:sldId id="334"/>
          </p14:sldIdLst>
        </p14:section>
        <p14:section name="Text Model" id="{6EEC052B-F94F-49F8-876D-91F83FE5715B}">
          <p14:sldIdLst>
            <p14:sldId id="337"/>
            <p14:sldId id="338"/>
            <p14:sldId id="339"/>
            <p14:sldId id="415"/>
            <p14:sldId id="336"/>
            <p14:sldId id="340"/>
            <p14:sldId id="345"/>
            <p14:sldId id="414"/>
            <p14:sldId id="341"/>
            <p14:sldId id="342"/>
            <p14:sldId id="343"/>
            <p14:sldId id="413"/>
            <p14:sldId id="344"/>
            <p14:sldId id="346"/>
            <p14:sldId id="349"/>
            <p14:sldId id="348"/>
            <p14:sldId id="347"/>
          </p14:sldIdLst>
        </p14:section>
        <p14:section name="Image Model" id="{2A630492-2C78-473B-BA0E-8ED581E6DCED}">
          <p14:sldIdLst>
            <p14:sldId id="291"/>
            <p14:sldId id="351"/>
            <p14:sldId id="352"/>
            <p14:sldId id="416"/>
            <p14:sldId id="418"/>
            <p14:sldId id="350"/>
            <p14:sldId id="417"/>
            <p14:sldId id="424"/>
            <p14:sldId id="353"/>
            <p14:sldId id="354"/>
            <p14:sldId id="419"/>
            <p14:sldId id="355"/>
            <p14:sldId id="356"/>
            <p14:sldId id="425"/>
          </p14:sldIdLst>
        </p14:section>
        <p14:section name="system overview" id="{EC1A539A-0396-47D0-A2A6-B9B58C9119ED}">
          <p14:sldIdLst>
            <p14:sldId id="357"/>
            <p14:sldId id="359"/>
            <p14:sldId id="358"/>
          </p14:sldIdLst>
        </p14:section>
        <p14:section name="Conclusion" id="{2DD43383-BED1-4A70-9A6A-5B55A7A1DE02}">
          <p14:sldIdLst>
            <p14:sldId id="361"/>
            <p14:sldId id="426"/>
            <p14:sldId id="427"/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3408" userDrawn="1">
          <p15:clr>
            <a:srgbClr val="A4A3A4"/>
          </p15:clr>
        </p15:guide>
        <p15:guide id="4" pos="5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73F4"/>
    <a:srgbClr val="FF6E9C"/>
    <a:srgbClr val="217D2C"/>
    <a:srgbClr val="1ABDE5"/>
    <a:srgbClr val="C7A1E3"/>
    <a:srgbClr val="FFB9CF"/>
    <a:srgbClr val="8CCEEC"/>
    <a:srgbClr val="00CBE2"/>
    <a:srgbClr val="FED341"/>
    <a:srgbClr val="F9A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2481" autoAdjust="0"/>
  </p:normalViewPr>
  <p:slideViewPr>
    <p:cSldViewPr>
      <p:cViewPr varScale="1">
        <p:scale>
          <a:sx n="76" d="100"/>
          <a:sy n="76" d="100"/>
        </p:scale>
        <p:origin x="946" y="58"/>
      </p:cViewPr>
      <p:guideLst>
        <p:guide orient="horz" pos="2928"/>
        <p:guide pos="3984"/>
        <p:guide orient="horz" pos="3408"/>
        <p:guide pos="5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547C-E2CD-40A9-8693-11E63567E9AF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BDC0A-D5B0-4131-AB5B-57D39D6FF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4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BDC0A-D5B0-4131-AB5B-57D39D6FF3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00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BDC0A-D5B0-4131-AB5B-57D39D6FF3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8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BDC0A-D5B0-4131-AB5B-57D39D6FF3C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8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BDC0A-D5B0-4131-AB5B-57D39D6FF3C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24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5259-494E-8C6F-1CB9-C3850A219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99787-7AF4-C718-99BC-01F0F3DFC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DEA9A-EA60-E7A5-DEAD-EFD8F54D6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3FEA-1F24-479C-9625-5B8FDBCFEAA0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9717E-5454-5D6B-E927-93EFD51B4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A2CED-E2A2-AE23-F941-08108D13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22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33C08-D092-4A5A-3658-129D015D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098EE-ACC4-48B8-6C4A-8A7B547E4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45720-7ACD-56E7-831C-094E9CFC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769D8-6EE9-478C-916A-E87ABE9791F8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F36EE-1165-FEA2-79BD-CDD6A0600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1E42F-948E-A399-077C-1BB26A32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29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9205B5-24E5-6A96-6E2F-51DB1CCFC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608D0-2C67-4FED-715A-A45300FBC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9CD76-05CB-E8DC-5448-6721DDA9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5D4CA-E8B6-49D5-B243-13AD8EA05FFB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78F58-4E3F-6A0A-F423-03F33115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3EF0A-64FB-30BE-C386-7635B9862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90D4-AD96-9645-1507-332428FB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58490-FDDC-768B-48CD-130AF933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A6DAD-8A50-3550-FE38-C1AECF19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F793-E930-484A-A568-9FD67031D6FD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88E44-E057-25A4-CD36-19B9B0420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4EAB8-0064-9EC9-4B1F-BDFC0A98A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1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BFC6-AFC9-F8E8-EC63-C44B6EC8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3C3A1-AD0C-8B13-19AA-62208B045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A761A-9E63-DE6E-2E10-AD71F69F3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FFBE3-0B26-4EFE-B810-852B01866D64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F986C-A07D-D047-C5BA-9C274D6A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88F2F-BE95-B060-AB2C-AF16BEEB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8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7A3D-2442-52A3-3878-1E92335C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C5322-D8A8-67E6-3A13-1467B47C9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BEB1B-3891-623A-E5DC-745111277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7653B-4F3C-B6FF-B785-A6E099E84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61D28-CE45-4310-921C-93D9FC6F2BF6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ADE85-7198-2B6F-99FE-B24CEFB0E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F7D85-D3D5-70A7-3C98-6F926891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28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25AB-5630-3204-DD51-12757A166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16EFB-5D75-60AB-AD4B-0528EE09F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2355A-5708-F195-326A-31B953377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D57C1-E001-1E29-23C9-87EED6427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7CB21-B40E-2B1C-407D-4F1EEAC3E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80CEAD-49B7-12FF-6BDF-005284178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53B19-FD44-41FD-884D-C869582285FE}" type="datetime1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74FFC9-E718-8E0B-AFB3-A423EB4F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B57CF-64C4-56F8-8DB8-4275FCAB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0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697C-1347-F131-592E-37F476BE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4EE937-9ECC-4E31-4B94-760FFDF0D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AEEE0-2140-46F2-AD33-1C2607A89DFB}" type="datetime1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3E52B-AFA3-BF14-112F-DC64A0CB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456B6-874C-7DE3-35AB-C310E879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7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A4294-2603-215E-4EC7-FF49D0E0C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8093-7ADA-48ED-8F46-6D9C6A66D13F}" type="datetime1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766D4-9195-6887-2D2D-18E8CCFE2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0FD3-642D-79B1-99CD-05A50ED9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51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E01E-9516-A44B-05AE-B2211E22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2978-0768-19E6-94AF-6F652C42F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00AC4-805D-D392-F9F9-39A71FF48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38165-2FF9-DE02-F5EB-7D09A1F1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93BC2-CEC5-4088-B207-9494BCE8CEBB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0BA88-8E7C-55E8-51A1-C5484BB6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4F8C-660F-FD56-148C-D54A2BD5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59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A7AA-228F-D2BF-B7A6-5F1781CDF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F92C4-88B5-949A-3EDA-42F3F67D9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58595-CC78-F458-9C87-1FD3D724C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DC77D-EB8A-4584-EA1D-778D22E2A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A885-AB86-44B1-B3BF-031784BFFCAD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7BCDC-9D11-9D70-9E2A-5A5BE1FF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AFF4D-044E-2C57-88D1-F2114537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7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EFB52-BEDD-6466-33E1-2C5F4208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8BA4C-4E5E-821B-A04A-D59C6ED50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8ECDC-3EF6-1207-AAF8-22B96B678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CD7120-C4D9-484E-91C4-131F060A0F2F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3A2C0-DC52-FE74-9D04-5E46C0E69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FAFAE-AE46-4C91-0904-68D826D2A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65885F-9874-487E-98A5-94D94C94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60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1.sv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hyperlink" Target="https://www.kaggle.com/datasets/zeyadusf/daigt-all-data-for-competition" TargetMode="External"/><Relationship Id="rId4" Type="http://schemas.openxmlformats.org/officeDocument/2006/relationships/image" Target="../media/image2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gif"/><Relationship Id="rId4" Type="http://schemas.openxmlformats.org/officeDocument/2006/relationships/image" Target="../media/image2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1.svg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21.sv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2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2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9.svg"/><Relationship Id="rId7" Type="http://schemas.openxmlformats.org/officeDocument/2006/relationships/image" Target="../media/image6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1.sv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2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9.svg"/><Relationship Id="rId4" Type="http://schemas.openxmlformats.org/officeDocument/2006/relationships/image" Target="../media/image21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abdalla-mohamed312/" TargetMode="External"/><Relationship Id="rId13" Type="http://schemas.openxmlformats.org/officeDocument/2006/relationships/image" Target="../media/image80.jpg"/><Relationship Id="rId18" Type="http://schemas.openxmlformats.org/officeDocument/2006/relationships/hyperlink" Target="https://www.linkedin.com/in/reham-mustafa-9a321b263/" TargetMode="External"/><Relationship Id="rId3" Type="http://schemas.openxmlformats.org/officeDocument/2006/relationships/image" Target="../media/image75.jpg"/><Relationship Id="rId7" Type="http://schemas.openxmlformats.org/officeDocument/2006/relationships/image" Target="../media/image77.jpg"/><Relationship Id="rId12" Type="http://schemas.openxmlformats.org/officeDocument/2006/relationships/hyperlink" Target="https://www.linkedin.com/in/ahmed-ali-54292924b/" TargetMode="External"/><Relationship Id="rId17" Type="http://schemas.openxmlformats.org/officeDocument/2006/relationships/image" Target="../media/image82.png"/><Relationship Id="rId2" Type="http://schemas.openxmlformats.org/officeDocument/2006/relationships/hyperlink" Target="https://www.linkedin.com/in/abdeldayem02" TargetMode="External"/><Relationship Id="rId16" Type="http://schemas.openxmlformats.org/officeDocument/2006/relationships/hyperlink" Target="https://www.linkedin.com/in/rawan-saad-27816428a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zeyadusf/" TargetMode="External"/><Relationship Id="rId11" Type="http://schemas.openxmlformats.org/officeDocument/2006/relationships/image" Target="../media/image79.jpg"/><Relationship Id="rId5" Type="http://schemas.openxmlformats.org/officeDocument/2006/relationships/image" Target="../media/image76.jpg"/><Relationship Id="rId15" Type="http://schemas.openxmlformats.org/officeDocument/2006/relationships/image" Target="../media/image81.png"/><Relationship Id="rId10" Type="http://schemas.openxmlformats.org/officeDocument/2006/relationships/hyperlink" Target="https://www.linkedin.com/in/romanyn36/" TargetMode="External"/><Relationship Id="rId19" Type="http://schemas.openxmlformats.org/officeDocument/2006/relationships/image" Target="../media/image83.png"/><Relationship Id="rId4" Type="http://schemas.openxmlformats.org/officeDocument/2006/relationships/hyperlink" Target="https://www.linkedin.com/in/mohannad-ayman-2aa004213/" TargetMode="External"/><Relationship Id="rId9" Type="http://schemas.openxmlformats.org/officeDocument/2006/relationships/image" Target="../media/image78.jpg"/><Relationship Id="rId14" Type="http://schemas.openxmlformats.org/officeDocument/2006/relationships/hyperlink" Target="https://linkedin.com/in/sara-reda-5ab46b317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A1F0ACDC-F27C-A430-A50D-DFD6B58F8F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0" b="96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2FECDC-6920-6C4C-9AF0-C593D03DC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79689"/>
            <a:ext cx="9144000" cy="2900518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CATCH THE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A2D87-38A4-D288-E1F6-4E8C01219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6731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GENERATED MEDIA DETECTION</a:t>
            </a:r>
          </a:p>
        </p:txBody>
      </p:sp>
      <p:pic>
        <p:nvPicPr>
          <p:cNvPr id="4" name="Picture 3" descr="A logo of a university&#10;&#10;Description automatically generated">
            <a:extLst>
              <a:ext uri="{FF2B5EF4-FFF2-40B4-BE49-F238E27FC236}">
                <a16:creationId xmlns:a16="http://schemas.microsoft.com/office/drawing/2014/main" id="{C7000AB0-80F4-EFDA-8AD7-2AAC3922A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66"/>
            <a:ext cx="1479262" cy="1009596"/>
          </a:xfrm>
          <a:prstGeom prst="rect">
            <a:avLst/>
          </a:prstGeom>
        </p:spPr>
      </p:pic>
      <p:pic>
        <p:nvPicPr>
          <p:cNvPr id="5" name="Picture 2" descr="A logo with a globe and text&#10;&#10;Description automatically generated">
            <a:extLst>
              <a:ext uri="{FF2B5EF4-FFF2-40B4-BE49-F238E27FC236}">
                <a16:creationId xmlns:a16="http://schemas.microsoft.com/office/drawing/2014/main" id="{FE63B89B-1EF2-F4C4-B802-F95005DF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557" y="112766"/>
            <a:ext cx="968886" cy="10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2454-089F-AC2F-5C3E-0C3305E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E8CBD3-9BA2-29BA-4C97-46FD7BEB903E}"/>
              </a:ext>
            </a:extLst>
          </p:cNvPr>
          <p:cNvCxnSpPr>
            <a:cxnSpLocks/>
          </p:cNvCxnSpPr>
          <p:nvPr/>
        </p:nvCxnSpPr>
        <p:spPr>
          <a:xfrm rot="16200000">
            <a:off x="-1127921" y="4089659"/>
            <a:ext cx="494831" cy="0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6A09D5-AF23-2FF8-AFF9-6235FFDEABA9}"/>
              </a:ext>
            </a:extLst>
          </p:cNvPr>
          <p:cNvCxnSpPr>
            <a:cxnSpLocks/>
          </p:cNvCxnSpPr>
          <p:nvPr/>
        </p:nvCxnSpPr>
        <p:spPr>
          <a:xfrm rot="16200000">
            <a:off x="-1127921" y="4520345"/>
            <a:ext cx="494831" cy="0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EBC38B-F34D-2848-B1C8-20CC3FA503CA}"/>
              </a:ext>
            </a:extLst>
          </p:cNvPr>
          <p:cNvCxnSpPr>
            <a:cxnSpLocks/>
          </p:cNvCxnSpPr>
          <p:nvPr/>
        </p:nvCxnSpPr>
        <p:spPr>
          <a:xfrm rot="16200000">
            <a:off x="-1127921" y="4969358"/>
            <a:ext cx="494831" cy="0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E4FE6-93B3-F889-883C-A9D42025049F}"/>
              </a:ext>
            </a:extLst>
          </p:cNvPr>
          <p:cNvCxnSpPr>
            <a:cxnSpLocks/>
          </p:cNvCxnSpPr>
          <p:nvPr/>
        </p:nvCxnSpPr>
        <p:spPr>
          <a:xfrm rot="16200000">
            <a:off x="-1127921" y="5400044"/>
            <a:ext cx="494831" cy="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257181-4955-B8F4-189F-F3239E777BC3}"/>
              </a:ext>
            </a:extLst>
          </p:cNvPr>
          <p:cNvCxnSpPr>
            <a:cxnSpLocks/>
          </p:cNvCxnSpPr>
          <p:nvPr/>
        </p:nvCxnSpPr>
        <p:spPr>
          <a:xfrm rot="16200000">
            <a:off x="-1127921" y="5830730"/>
            <a:ext cx="494831" cy="0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182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10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 Model Development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Audio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6DA6FEDF-9A9D-3697-A808-E964F45E3CF4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8C2DEE9-69D6-C0BA-1219-7C11E4484B4E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7509E3-755B-7A08-E80A-7D8BAD9D0128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C5007-559D-A710-EB19-867FA3D3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B47A0-E031-D6C0-B0CA-059C351C2356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FC632-8E13-F2F7-CF8D-7F663DA2AA06}"/>
              </a:ext>
            </a:extLst>
          </p:cNvPr>
          <p:cNvSpPr txBox="1"/>
          <p:nvPr/>
        </p:nvSpPr>
        <p:spPr>
          <a:xfrm>
            <a:off x="1051960" y="40334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85105-A58C-900B-372D-B50B3B2D00E5}"/>
              </a:ext>
            </a:extLst>
          </p:cNvPr>
          <p:cNvSpPr txBox="1"/>
          <p:nvPr/>
        </p:nvSpPr>
        <p:spPr>
          <a:xfrm>
            <a:off x="6764430" y="163361"/>
            <a:ext cx="2068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rgbClr val="EDE3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7F36FF-4DA0-8AA5-A2FB-177A35507BDC}"/>
              </a:ext>
            </a:extLst>
          </p:cNvPr>
          <p:cNvSpPr txBox="1"/>
          <p:nvPr/>
        </p:nvSpPr>
        <p:spPr>
          <a:xfrm>
            <a:off x="431849" y="874230"/>
            <a:ext cx="1128267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Fake-or-Real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 dataset was utilized for the initial phase of this project.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The dataset contains over 195,000 utterances, including both human and computer-generated speech. </a:t>
            </a:r>
          </a:p>
        </p:txBody>
      </p:sp>
      <p:pic>
        <p:nvPicPr>
          <p:cNvPr id="28" name="Graphic 27" descr="Badge 3 with solid fill">
            <a:extLst>
              <a:ext uri="{FF2B5EF4-FFF2-40B4-BE49-F238E27FC236}">
                <a16:creationId xmlns:a16="http://schemas.microsoft.com/office/drawing/2014/main" id="{7B454E57-24F0-B1DB-5C07-20C3B584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pic>
        <p:nvPicPr>
          <p:cNvPr id="2" name="Graphic 1" descr="Badge 3 with solid fill">
            <a:extLst>
              <a:ext uri="{FF2B5EF4-FFF2-40B4-BE49-F238E27FC236}">
                <a16:creationId xmlns:a16="http://schemas.microsoft.com/office/drawing/2014/main" id="{4338EB85-9792-F459-FB00-C60C5439B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6422A0-DAD5-701B-C19B-8E395E30FE99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272C5E-1037-2524-7984-F85F11D6E800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51FE232-ECC8-50FE-E230-7090905A77A7}"/>
              </a:ext>
            </a:extLst>
          </p:cNvPr>
          <p:cNvCxnSpPr>
            <a:cxnSpLocks/>
            <a:endCxn id="2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0181353-79EE-8B5D-D5E6-ED29DDFEEBA2}"/>
              </a:ext>
            </a:extLst>
          </p:cNvPr>
          <p:cNvSpPr/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5E62F30-B94A-5979-66A6-54532AD328A0}"/>
              </a:ext>
            </a:extLst>
          </p:cNvPr>
          <p:cNvSpPr/>
          <p:nvPr/>
        </p:nvSpPr>
        <p:spPr>
          <a:xfrm>
            <a:off x="8639452" y="299842"/>
            <a:ext cx="274320" cy="91440"/>
          </a:xfrm>
          <a:prstGeom prst="roundRect">
            <a:avLst/>
          </a:prstGeom>
          <a:solidFill>
            <a:srgbClr val="EDE3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ue and red squares&#10;&#10;Description automatically generated">
            <a:extLst>
              <a:ext uri="{FF2B5EF4-FFF2-40B4-BE49-F238E27FC236}">
                <a16:creationId xmlns:a16="http://schemas.microsoft.com/office/drawing/2014/main" id="{3852A19D-F280-77F9-FE8C-70FFCE795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74" y="2146839"/>
            <a:ext cx="10094251" cy="380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4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6DA6FEDF-9A9D-3697-A808-E964F45E3CF4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8C2DEE9-69D6-C0BA-1219-7C11E4484B4E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7509E3-755B-7A08-E80A-7D8BAD9D0128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C5007-559D-A710-EB19-867FA3D3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FC632-8E13-F2F7-CF8D-7F663DA2AA06}"/>
              </a:ext>
            </a:extLst>
          </p:cNvPr>
          <p:cNvSpPr txBox="1"/>
          <p:nvPr/>
        </p:nvSpPr>
        <p:spPr>
          <a:xfrm>
            <a:off x="1051960" y="40334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85105-A58C-900B-372D-B50B3B2D00E5}"/>
              </a:ext>
            </a:extLst>
          </p:cNvPr>
          <p:cNvSpPr txBox="1"/>
          <p:nvPr/>
        </p:nvSpPr>
        <p:spPr>
          <a:xfrm>
            <a:off x="6764430" y="163361"/>
            <a:ext cx="2068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rgbClr val="EDE3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</p:txBody>
      </p:sp>
      <p:pic>
        <p:nvPicPr>
          <p:cNvPr id="2" name="Graphic 1" descr="Badge 3 with solid fill">
            <a:extLst>
              <a:ext uri="{FF2B5EF4-FFF2-40B4-BE49-F238E27FC236}">
                <a16:creationId xmlns:a16="http://schemas.microsoft.com/office/drawing/2014/main" id="{4338EB85-9792-F459-FB00-C60C5439B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6422A0-DAD5-701B-C19B-8E395E30FE99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272C5E-1037-2524-7984-F85F11D6E800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51FE232-ECC8-50FE-E230-7090905A77A7}"/>
              </a:ext>
            </a:extLst>
          </p:cNvPr>
          <p:cNvCxnSpPr>
            <a:cxnSpLocks/>
            <a:endCxn id="2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D6CF3B-153D-9F97-259F-6D6F250CC48B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63D6E861-A090-1E65-FA2B-C75AE72AC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DA5D92-BA7B-7995-1C1A-E441480ABB0D}"/>
              </a:ext>
            </a:extLst>
          </p:cNvPr>
          <p:cNvSpPr/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842D2-5D41-B7D9-ACF3-B575AF8F6C7B}"/>
              </a:ext>
            </a:extLst>
          </p:cNvPr>
          <p:cNvSpPr/>
          <p:nvPr/>
        </p:nvSpPr>
        <p:spPr>
          <a:xfrm>
            <a:off x="8639452" y="299842"/>
            <a:ext cx="365760" cy="91440"/>
          </a:xfrm>
          <a:prstGeom prst="roundRect">
            <a:avLst/>
          </a:prstGeom>
          <a:solidFill>
            <a:srgbClr val="D4B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24BE0F-AED3-C0E0-E944-267015A111E5}"/>
              </a:ext>
            </a:extLst>
          </p:cNvPr>
          <p:cNvSpPr txBox="1"/>
          <p:nvPr/>
        </p:nvSpPr>
        <p:spPr>
          <a:xfrm>
            <a:off x="326581" y="905711"/>
            <a:ext cx="11789246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Ø"/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Engineering:</a:t>
            </a:r>
            <a:r>
              <a:rPr lang="en-US" sz="2000" b="1" dirty="0"/>
              <a:t> 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In the feature engineering step, </a:t>
            </a:r>
            <a:r>
              <a:rPr lang="en-US" sz="1800" i="1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four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key audio features were extracted from the dataset:</a:t>
            </a:r>
          </a:p>
          <a:p>
            <a:pPr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	     Mel-spectrogram						CQT(Constant-Q Transform)</a:t>
            </a:r>
            <a:endParaRPr lang="en-US" sz="2000" dirty="0"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7F6D2C-1944-33D9-3991-758A03A070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3"/>
          <a:stretch/>
        </p:blipFill>
        <p:spPr>
          <a:xfrm>
            <a:off x="8014984" y="2280991"/>
            <a:ext cx="3632717" cy="1908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5905A4-6F4A-9D0D-A277-6827F2202B94}"/>
              </a:ext>
            </a:extLst>
          </p:cNvPr>
          <p:cNvSpPr txBox="1"/>
          <p:nvPr/>
        </p:nvSpPr>
        <p:spPr>
          <a:xfrm>
            <a:off x="431849" y="4422576"/>
            <a:ext cx="47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MFCC(Mel-Frequency Cepstral Coefficients)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E3D6AE-BFBA-E17F-7E54-0933E20C7B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017"/>
          <a:stretch/>
        </p:blipFill>
        <p:spPr>
          <a:xfrm>
            <a:off x="431848" y="4855314"/>
            <a:ext cx="4354750" cy="18661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E7B900-2473-9B86-C7CE-18D1F4E505B7}"/>
              </a:ext>
            </a:extLst>
          </p:cNvPr>
          <p:cNvSpPr txBox="1"/>
          <p:nvPr/>
        </p:nvSpPr>
        <p:spPr>
          <a:xfrm>
            <a:off x="8000130" y="4343651"/>
            <a:ext cx="363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Chroma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C7D940-873E-28E5-6272-23322AF5EC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4796" r="-612"/>
          <a:stretch/>
        </p:blipFill>
        <p:spPr>
          <a:xfrm>
            <a:off x="6978743" y="4770907"/>
            <a:ext cx="5137084" cy="21139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6968538-D059-2904-7307-A56D2B3E78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72"/>
          <a:stretch/>
        </p:blipFill>
        <p:spPr>
          <a:xfrm>
            <a:off x="326581" y="2293927"/>
            <a:ext cx="4622436" cy="18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9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6DA6FEDF-9A9D-3697-A808-E964F45E3CF4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8C2DEE9-69D6-C0BA-1219-7C11E4484B4E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7509E3-755B-7A08-E80A-7D8BAD9D0128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C5007-559D-A710-EB19-867FA3D3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FC632-8E13-F2F7-CF8D-7F663DA2AA06}"/>
              </a:ext>
            </a:extLst>
          </p:cNvPr>
          <p:cNvSpPr txBox="1"/>
          <p:nvPr/>
        </p:nvSpPr>
        <p:spPr>
          <a:xfrm>
            <a:off x="1051960" y="40334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C85105-A58C-900B-372D-B50B3B2D00E5}"/>
              </a:ext>
            </a:extLst>
          </p:cNvPr>
          <p:cNvSpPr txBox="1"/>
          <p:nvPr/>
        </p:nvSpPr>
        <p:spPr>
          <a:xfrm>
            <a:off x="6764430" y="163361"/>
            <a:ext cx="2068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rgbClr val="EDE3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</p:txBody>
      </p:sp>
      <p:pic>
        <p:nvPicPr>
          <p:cNvPr id="2" name="Graphic 1" descr="Badge 3 with solid fill">
            <a:extLst>
              <a:ext uri="{FF2B5EF4-FFF2-40B4-BE49-F238E27FC236}">
                <a16:creationId xmlns:a16="http://schemas.microsoft.com/office/drawing/2014/main" id="{4338EB85-9792-F459-FB00-C60C5439B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6422A0-DAD5-701B-C19B-8E395E30FE99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272C5E-1037-2524-7984-F85F11D6E800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51FE232-ECC8-50FE-E230-7090905A77A7}"/>
              </a:ext>
            </a:extLst>
          </p:cNvPr>
          <p:cNvCxnSpPr>
            <a:cxnSpLocks/>
            <a:endCxn id="2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D6CF3B-153D-9F97-259F-6D6F250CC48B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12" name="Graphic 11" descr="Badge 3 with solid fill">
            <a:extLst>
              <a:ext uri="{FF2B5EF4-FFF2-40B4-BE49-F238E27FC236}">
                <a16:creationId xmlns:a16="http://schemas.microsoft.com/office/drawing/2014/main" id="{63D6E861-A090-1E65-FA2B-C75AE72AC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DA5D92-BA7B-7995-1C1A-E441480ABB0D}"/>
              </a:ext>
            </a:extLst>
          </p:cNvPr>
          <p:cNvSpPr/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7842D2-5D41-B7D9-ACF3-B575AF8F6C7B}"/>
              </a:ext>
            </a:extLst>
          </p:cNvPr>
          <p:cNvSpPr/>
          <p:nvPr/>
        </p:nvSpPr>
        <p:spPr>
          <a:xfrm>
            <a:off x="8639452" y="299842"/>
            <a:ext cx="548640" cy="91440"/>
          </a:xfrm>
          <a:prstGeom prst="roundRect">
            <a:avLst/>
          </a:prstGeom>
          <a:solidFill>
            <a:srgbClr val="D4B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7D074A-6EF9-2430-5AA8-97560771F6CB}"/>
              </a:ext>
            </a:extLst>
          </p:cNvPr>
          <p:cNvSpPr txBox="1"/>
          <p:nvPr/>
        </p:nvSpPr>
        <p:spPr>
          <a:xfrm>
            <a:off x="625812" y="1301593"/>
            <a:ext cx="1127561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These features were then represented as images to serve as input for the convolutional neural network (CNN).</a:t>
            </a:r>
            <a:endParaRPr lang="en-US" sz="2000" dirty="0">
              <a:effectLst/>
            </a:endParaRPr>
          </a:p>
        </p:txBody>
      </p:sp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988DA09B-02D6-3188-4A93-C1B407C155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91"/>
          <a:stretch/>
        </p:blipFill>
        <p:spPr>
          <a:xfrm>
            <a:off x="1721417" y="1763714"/>
            <a:ext cx="7851791" cy="50942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2C20ECD-E930-9E48-53A3-D0E58531F65D}"/>
              </a:ext>
            </a:extLst>
          </p:cNvPr>
          <p:cNvSpPr/>
          <p:nvPr/>
        </p:nvSpPr>
        <p:spPr>
          <a:xfrm rot="11428789">
            <a:off x="12312507" y="260123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1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B697AA9-7D9A-5CBD-8886-ACB92E62DC79}"/>
              </a:ext>
            </a:extLst>
          </p:cNvPr>
          <p:cNvGrpSpPr/>
          <p:nvPr/>
        </p:nvGrpSpPr>
        <p:grpSpPr>
          <a:xfrm>
            <a:off x="10430230" y="6111221"/>
            <a:ext cx="1407889" cy="1015399"/>
            <a:chOff x="10430230" y="6111221"/>
            <a:chExt cx="1407889" cy="101539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DBCA85-8F2C-79AA-A921-47660B1963EC}"/>
                </a:ext>
              </a:extLst>
            </p:cNvPr>
            <p:cNvSpPr/>
            <p:nvPr/>
          </p:nvSpPr>
          <p:spPr>
            <a:xfrm>
              <a:off x="10430230" y="6284686"/>
              <a:ext cx="682933" cy="841934"/>
            </a:xfrm>
            <a:prstGeom prst="ellipse">
              <a:avLst/>
            </a:prstGeom>
            <a:solidFill>
              <a:srgbClr val="FF6E9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909C235-6F2F-56F5-105D-3553EB7A39B0}"/>
                </a:ext>
              </a:extLst>
            </p:cNvPr>
            <p:cNvSpPr/>
            <p:nvPr/>
          </p:nvSpPr>
          <p:spPr>
            <a:xfrm>
              <a:off x="11155186" y="6111221"/>
              <a:ext cx="682933" cy="601634"/>
            </a:xfrm>
            <a:prstGeom prst="ellipse">
              <a:avLst/>
            </a:prstGeom>
            <a:solidFill>
              <a:srgbClr val="00CBE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B18FBD-1BFB-1330-B76C-7F91087DBF43}"/>
                </a:ext>
              </a:extLst>
            </p:cNvPr>
            <p:cNvSpPr/>
            <p:nvPr/>
          </p:nvSpPr>
          <p:spPr>
            <a:xfrm>
              <a:off x="10740570" y="6153506"/>
              <a:ext cx="990593" cy="930828"/>
            </a:xfrm>
            <a:prstGeom prst="ellipse">
              <a:avLst/>
            </a:prstGeom>
            <a:solidFill>
              <a:srgbClr val="A77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993A4-9D7D-3410-D744-410876D846F2}"/>
              </a:ext>
            </a:extLst>
          </p:cNvPr>
          <p:cNvSpPr txBox="1"/>
          <p:nvPr/>
        </p:nvSpPr>
        <p:spPr>
          <a:xfrm>
            <a:off x="547371" y="5643142"/>
            <a:ext cx="1127561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These features were then represented as images to serve as input for the convolutional neural network (CNN).</a:t>
            </a:r>
            <a:endParaRPr lang="en-US" sz="2000" dirty="0">
              <a:effectLst/>
            </a:endParaRPr>
          </a:p>
        </p:txBody>
      </p:sp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A14F675E-A744-50CB-00E2-F4556DC3B5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5069" r="1170" b="5559"/>
          <a:stretch/>
        </p:blipFill>
        <p:spPr bwMode="auto">
          <a:xfrm>
            <a:off x="1120313" y="1313620"/>
            <a:ext cx="10610850" cy="36668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DBC80-E6FB-79F2-4547-994255D93200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6" name="Graphic 5" descr="Badge 3 with solid fill">
            <a:extLst>
              <a:ext uri="{FF2B5EF4-FFF2-40B4-BE49-F238E27FC236}">
                <a16:creationId xmlns:a16="http://schemas.microsoft.com/office/drawing/2014/main" id="{53BE6B17-10FF-1A1C-E229-390A7CBA3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49F8D0-A2AD-A412-0017-3F07A2BDD566}"/>
              </a:ext>
            </a:extLst>
          </p:cNvPr>
          <p:cNvSpPr/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5850798-349B-F80F-AA8B-B489C06317E3}"/>
              </a:ext>
            </a:extLst>
          </p:cNvPr>
          <p:cNvSpPr/>
          <p:nvPr/>
        </p:nvSpPr>
        <p:spPr>
          <a:xfrm>
            <a:off x="8639452" y="299842"/>
            <a:ext cx="640080" cy="91440"/>
          </a:xfrm>
          <a:prstGeom prst="roundRect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9C70C7-1E32-7803-844D-29B5A34B8B60}"/>
              </a:ext>
            </a:extLst>
          </p:cNvPr>
          <p:cNvSpPr txBox="1"/>
          <p:nvPr/>
        </p:nvSpPr>
        <p:spPr>
          <a:xfrm>
            <a:off x="1051960" y="40334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pic>
        <p:nvPicPr>
          <p:cNvPr id="25" name="Graphic 24" descr="Badge 3 with solid fill">
            <a:extLst>
              <a:ext uri="{FF2B5EF4-FFF2-40B4-BE49-F238E27FC236}">
                <a16:creationId xmlns:a16="http://schemas.microsoft.com/office/drawing/2014/main" id="{73163B6B-887D-6D8E-0ED9-7F9C5803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6E896A-711F-B072-21E9-0A94FEED79E0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966857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436A92E-1316-6430-DFB6-E730BA6BE7F7}"/>
              </a:ext>
            </a:extLst>
          </p:cNvPr>
          <p:cNvCxnSpPr>
            <a:cxnSpLocks/>
            <a:endCxn id="25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F7FAFC3-663B-C49C-99E4-BB664C4E7CC1}"/>
              </a:ext>
            </a:extLst>
          </p:cNvPr>
          <p:cNvSpPr/>
          <p:nvPr/>
        </p:nvSpPr>
        <p:spPr>
          <a:xfrm rot="11428789">
            <a:off x="12312507" y="260123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68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EBDE7-D4DA-00AE-B091-DD6B8C980ADC}"/>
              </a:ext>
            </a:extLst>
          </p:cNvPr>
          <p:cNvSpPr txBox="1"/>
          <p:nvPr/>
        </p:nvSpPr>
        <p:spPr>
          <a:xfrm>
            <a:off x="1051960" y="40334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084334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985D43-6920-9C2D-164A-427CE61A745B}"/>
              </a:ext>
            </a:extLst>
          </p:cNvPr>
          <p:cNvSpPr txBox="1"/>
          <p:nvPr/>
        </p:nvSpPr>
        <p:spPr>
          <a:xfrm>
            <a:off x="528650" y="1077562"/>
            <a:ext cx="11699704" cy="1432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Wingdings" panose="05000000000000000000" pitchFamily="2" charset="2"/>
              <a:buChar char="Ø"/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 Architecture:</a:t>
            </a:r>
          </a:p>
          <a:p>
            <a:pPr marL="800100" lvl="1" indent="-34290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A custom CNN model with 4 hidden layers was designed for this stage. The CNN was chosen for its ability to effectively process and extract features from image representations of audio signals.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72F22FB-90FA-4C99-1449-1619C2DF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32" y="3424526"/>
            <a:ext cx="59948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010318-F4A7-62EA-55F6-37D4DE858AE5}"/>
              </a:ext>
            </a:extLst>
          </p:cNvPr>
          <p:cNvSpPr/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F94026-6466-AD1A-5BD1-C5A15F78B42A}"/>
              </a:ext>
            </a:extLst>
          </p:cNvPr>
          <p:cNvSpPr/>
          <p:nvPr/>
        </p:nvSpPr>
        <p:spPr>
          <a:xfrm>
            <a:off x="8639452" y="299842"/>
            <a:ext cx="640080" cy="91440"/>
          </a:xfrm>
          <a:prstGeom prst="roundRect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white graph&#10;&#10;Description automatically generated">
            <a:extLst>
              <a:ext uri="{FF2B5EF4-FFF2-40B4-BE49-F238E27FC236}">
                <a16:creationId xmlns:a16="http://schemas.microsoft.com/office/drawing/2014/main" id="{A69E2493-D939-D41E-A0C9-E5168BB2C0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1408" r="15535"/>
          <a:stretch/>
        </p:blipFill>
        <p:spPr bwMode="auto">
          <a:xfrm>
            <a:off x="6914980" y="2522018"/>
            <a:ext cx="4000331" cy="4211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6F28881-EEDD-3517-5BAE-658060625093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809B5431-545E-A116-024F-A762B011D7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-775309" y="1030378"/>
            <a:ext cx="425761" cy="224971"/>
          </a:xfrm>
          <a:prstGeom prst="curvedConnector3">
            <a:avLst>
              <a:gd name="adj1" fmla="val 90908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89441171-88EE-12B9-1BB3-44BEA93D7D80}"/>
              </a:ext>
            </a:extLst>
          </p:cNvPr>
          <p:cNvSpPr/>
          <p:nvPr/>
        </p:nvSpPr>
        <p:spPr>
          <a:xfrm rot="20647276">
            <a:off x="4400093" y="-1399387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58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16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 Model Development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Audio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Utilizing Pre-trained Models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 rot="4791667">
            <a:off x="-3194738" y="3643365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807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EBDE7-D4DA-00AE-B091-DD6B8C980ADC}"/>
              </a:ext>
            </a:extLst>
          </p:cNvPr>
          <p:cNvSpPr txBox="1"/>
          <p:nvPr/>
        </p:nvSpPr>
        <p:spPr>
          <a:xfrm>
            <a:off x="1051960" y="-94648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384538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010318-F4A7-62EA-55F6-37D4DE858AE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F94026-6466-AD1A-5BD1-C5A15F78B42A}"/>
              </a:ext>
            </a:extLst>
          </p:cNvPr>
          <p:cNvSpPr/>
          <p:nvPr/>
        </p:nvSpPr>
        <p:spPr>
          <a:xfrm>
            <a:off x="8639452" y="299842"/>
            <a:ext cx="1188720" cy="91440"/>
          </a:xfrm>
          <a:prstGeom prst="roundRect">
            <a:avLst/>
          </a:prstGeom>
          <a:solidFill>
            <a:srgbClr val="BE9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F28881-EEDD-3517-5BAE-658060625093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4E1B12-4F49-5731-8D0A-21C1C1AAA851}"/>
              </a:ext>
            </a:extLst>
          </p:cNvPr>
          <p:cNvSpPr txBox="1"/>
          <p:nvPr/>
        </p:nvSpPr>
        <p:spPr>
          <a:xfrm>
            <a:off x="530326" y="1196504"/>
            <a:ext cx="11085411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Feature Engineering: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same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dataset and feature extraction techniques were used in this stage to maintain consistency and ensure comparability of results.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Architecture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VGG-16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 deep convolutional network known for its performance in image classification tasks.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6F744C1-161F-EC9C-CE89-6239726F8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56"/>
          <a:stretch/>
        </p:blipFill>
        <p:spPr bwMode="auto">
          <a:xfrm>
            <a:off x="7580118" y="3303869"/>
            <a:ext cx="3351253" cy="35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08EC07FD-D53E-3D31-982C-80BA95EE0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24" y="3847867"/>
            <a:ext cx="6659285" cy="21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0FFA5849-B4A6-44B2-E63C-C13B41EAB966}"/>
              </a:ext>
            </a:extLst>
          </p:cNvPr>
          <p:cNvSpPr/>
          <p:nvPr/>
        </p:nvSpPr>
        <p:spPr>
          <a:xfrm>
            <a:off x="12773109" y="313288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0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8EBDE7-D4DA-00AE-B091-DD6B8C980ADC}"/>
              </a:ext>
            </a:extLst>
          </p:cNvPr>
          <p:cNvSpPr txBox="1"/>
          <p:nvPr/>
        </p:nvSpPr>
        <p:spPr>
          <a:xfrm>
            <a:off x="1051960" y="-946484"/>
            <a:ext cx="67421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Initial Model Development:</a:t>
            </a:r>
            <a:endParaRPr lang="en-US" sz="3200" dirty="0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384538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010318-F4A7-62EA-55F6-37D4DE858AE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F94026-6466-AD1A-5BD1-C5A15F78B42A}"/>
              </a:ext>
            </a:extLst>
          </p:cNvPr>
          <p:cNvSpPr/>
          <p:nvPr/>
        </p:nvSpPr>
        <p:spPr>
          <a:xfrm>
            <a:off x="8639452" y="299842"/>
            <a:ext cx="1463040" cy="91440"/>
          </a:xfrm>
          <a:prstGeom prst="roundRect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F28881-EEDD-3517-5BAE-658060625093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275B5-418B-EF75-385E-87C5D16524B8}"/>
              </a:ext>
            </a:extLst>
          </p:cNvPr>
          <p:cNvSpPr txBox="1"/>
          <p:nvPr/>
        </p:nvSpPr>
        <p:spPr>
          <a:xfrm>
            <a:off x="530326" y="1196504"/>
            <a:ext cx="11085411" cy="926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Architecture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MobileNet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 lightweight and efficient model designed for mobile and embedded vision applications.</a:t>
            </a:r>
          </a:p>
        </p:txBody>
      </p:sp>
      <p:pic>
        <p:nvPicPr>
          <p:cNvPr id="6" name="Picture 5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156B9E7D-1134-02AB-4626-7AF21BE114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1122" r="14302" b="397"/>
          <a:stretch/>
        </p:blipFill>
        <p:spPr bwMode="auto">
          <a:xfrm>
            <a:off x="7272343" y="2824167"/>
            <a:ext cx="3659028" cy="37147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8B488CE-81BA-B0F8-CACE-7BBD6579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16" y="3429000"/>
            <a:ext cx="6517284" cy="21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86C50D9-0D41-CB18-E69A-EBA5B92D5D63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56047A3-B8B9-B9B3-6EF6-AF341C80ADBA}"/>
              </a:ext>
            </a:extLst>
          </p:cNvPr>
          <p:cNvSpPr/>
          <p:nvPr/>
        </p:nvSpPr>
        <p:spPr>
          <a:xfrm rot="2069433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88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19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 Model Development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Audio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Advanced Techniques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4E1107F-1219-0A5F-EC67-B18BEAC6730C}"/>
              </a:ext>
            </a:extLst>
          </p:cNvPr>
          <p:cNvSpPr txBox="1">
            <a:spLocks/>
          </p:cNvSpPr>
          <p:nvPr/>
        </p:nvSpPr>
        <p:spPr>
          <a:xfrm>
            <a:off x="5100382" y="4697835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Collection</a:t>
            </a:r>
          </a:p>
          <a:p>
            <a:r>
              <a:rPr lang="en-US" dirty="0"/>
              <a:t>Model 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3687C-A1DB-0ADB-B391-64734990BC75}"/>
              </a:ext>
            </a:extLst>
          </p:cNvPr>
          <p:cNvSpPr txBox="1">
            <a:spLocks/>
          </p:cNvSpPr>
          <p:nvPr/>
        </p:nvSpPr>
        <p:spPr>
          <a:xfrm>
            <a:off x="5101020" y="3225651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Utilizing Pre-trained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1BAC4-B9D9-80C1-C7F3-B0FD22B803A9}"/>
              </a:ext>
            </a:extLst>
          </p:cNvPr>
          <p:cNvSpPr txBox="1"/>
          <p:nvPr/>
        </p:nvSpPr>
        <p:spPr>
          <a:xfrm rot="4476696">
            <a:off x="-3773060" y="4272187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7C10B-2905-DC1A-BE80-837B1D56463D}"/>
              </a:ext>
            </a:extLst>
          </p:cNvPr>
          <p:cNvSpPr txBox="1"/>
          <p:nvPr/>
        </p:nvSpPr>
        <p:spPr>
          <a:xfrm>
            <a:off x="-2758774" y="631390"/>
            <a:ext cx="1290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First Phase</a:t>
            </a:r>
          </a:p>
        </p:txBody>
      </p:sp>
    </p:spTree>
    <p:extLst>
      <p:ext uri="{BB962C8B-B14F-4D97-AF65-F5344CB8AC3E}">
        <p14:creationId xmlns:p14="http://schemas.microsoft.com/office/powerpoint/2010/main" val="375030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university&#10;&#10;Description automatically generated">
            <a:extLst>
              <a:ext uri="{FF2B5EF4-FFF2-40B4-BE49-F238E27FC236}">
                <a16:creationId xmlns:a16="http://schemas.microsoft.com/office/drawing/2014/main" id="{332D44CB-BCFA-1B8F-C442-36D834D76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66"/>
            <a:ext cx="1479262" cy="1009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39C3F-13FA-6231-3159-970FDBCC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557" y="112766"/>
            <a:ext cx="968886" cy="10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748F3F-62A0-9D70-CEE4-25BFA6A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31" y="1336675"/>
            <a:ext cx="10515600" cy="1325563"/>
          </a:xfrm>
        </p:spPr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D1620-2261-F0AD-6086-0F6C1E837BA6}"/>
              </a:ext>
            </a:extLst>
          </p:cNvPr>
          <p:cNvSpPr txBox="1"/>
          <p:nvPr/>
        </p:nvSpPr>
        <p:spPr>
          <a:xfrm>
            <a:off x="-439340" y="2420355"/>
            <a:ext cx="6897290" cy="3775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marR="0" lvl="3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Romani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Nasrat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Shawqi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Ahmed Mohamed Ali.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Zeyad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Elsayed Abdel-Azim Yousif.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Sara Reda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Moatamed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Reham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Moustafa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Ali.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Rawan Abdel-Aziz Ahmed.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Abdallah Mohammed Abdel-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monnem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Mohannad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Ayman salah.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657350" marR="0" lvl="3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Mohammed Abdallah Abdel-</a:t>
            </a:r>
            <a:r>
              <a:rPr lang="en-US" sz="18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salam</a:t>
            </a:r>
            <a:r>
              <a:rPr lang="en-US" sz="18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sz="110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DA175-AD77-A4CF-8997-6E89FB8CFAD8}"/>
              </a:ext>
            </a:extLst>
          </p:cNvPr>
          <p:cNvSpPr txBox="1"/>
          <p:nvPr/>
        </p:nvSpPr>
        <p:spPr>
          <a:xfrm>
            <a:off x="6986588" y="4382503"/>
            <a:ext cx="6365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Under Supervision  :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5687906-05FB-1473-DB41-61FF42D4C5CB}"/>
              </a:ext>
            </a:extLst>
          </p:cNvPr>
          <p:cNvSpPr txBox="1">
            <a:spLocks/>
          </p:cNvSpPr>
          <p:nvPr/>
        </p:nvSpPr>
        <p:spPr>
          <a:xfrm>
            <a:off x="7115175" y="4845064"/>
            <a:ext cx="4443411" cy="13525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Dr. </a:t>
            </a:r>
            <a:r>
              <a:rPr lang="en-US" sz="2000" dirty="0" err="1">
                <a:solidFill>
                  <a:schemeClr val="tx1"/>
                </a:solidFill>
              </a:rPr>
              <a:t>Eman</a:t>
            </a:r>
            <a:r>
              <a:rPr lang="en-US" sz="2000" dirty="0">
                <a:solidFill>
                  <a:schemeClr val="tx1"/>
                </a:solidFill>
              </a:rPr>
              <a:t> Abdel-</a:t>
            </a:r>
            <a:r>
              <a:rPr lang="en-US" sz="2000" dirty="0" err="1">
                <a:solidFill>
                  <a:schemeClr val="tx1"/>
                </a:solidFill>
              </a:rPr>
              <a:t>Latef</a:t>
            </a:r>
            <a:r>
              <a:rPr lang="en-US" sz="2000" dirty="0">
                <a:solidFill>
                  <a:schemeClr val="tx1"/>
                </a:solidFill>
              </a:rPr>
              <a:t> 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Eng. Sahar Mohamed.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DBBEF-05BA-EBF7-A2D6-0377531D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</a:t>
            </a:fld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506B77-6DC3-111F-BD88-422AD3FD7CCB}"/>
              </a:ext>
            </a:extLst>
          </p:cNvPr>
          <p:cNvCxnSpPr/>
          <p:nvPr/>
        </p:nvCxnSpPr>
        <p:spPr>
          <a:xfrm rot="5400000" flipV="1">
            <a:off x="6448548" y="4089659"/>
            <a:ext cx="494831" cy="0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FDD3CE-730B-C035-7276-732E96370341}"/>
              </a:ext>
            </a:extLst>
          </p:cNvPr>
          <p:cNvCxnSpPr/>
          <p:nvPr/>
        </p:nvCxnSpPr>
        <p:spPr>
          <a:xfrm rot="5400000" flipV="1">
            <a:off x="6448548" y="4520345"/>
            <a:ext cx="494831" cy="0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F32ABE-CE7C-1F8D-CD65-F5A967EFD6A3}"/>
              </a:ext>
            </a:extLst>
          </p:cNvPr>
          <p:cNvCxnSpPr/>
          <p:nvPr/>
        </p:nvCxnSpPr>
        <p:spPr>
          <a:xfrm rot="5400000" flipV="1">
            <a:off x="6448548" y="4969358"/>
            <a:ext cx="494831" cy="0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15A2B2-CDF7-BBB0-74B5-4952505E5C65}"/>
              </a:ext>
            </a:extLst>
          </p:cNvPr>
          <p:cNvCxnSpPr/>
          <p:nvPr/>
        </p:nvCxnSpPr>
        <p:spPr>
          <a:xfrm rot="5400000" flipV="1">
            <a:off x="6448548" y="5400044"/>
            <a:ext cx="494831" cy="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4BB7811-2AF0-C0CD-DEFA-0C786701516A}"/>
              </a:ext>
            </a:extLst>
          </p:cNvPr>
          <p:cNvCxnSpPr/>
          <p:nvPr/>
        </p:nvCxnSpPr>
        <p:spPr>
          <a:xfrm rot="5400000" flipV="1">
            <a:off x="6448548" y="5830730"/>
            <a:ext cx="494831" cy="0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2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828800" cy="91440"/>
          </a:xfrm>
          <a:prstGeom prst="roundRect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61615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A4DDFA-0606-788A-E113-C03E91552D0C}"/>
              </a:ext>
            </a:extLst>
          </p:cNvPr>
          <p:cNvSpPr txBox="1"/>
          <p:nvPr/>
        </p:nvSpPr>
        <p:spPr>
          <a:xfrm>
            <a:off x="528199" y="1109419"/>
            <a:ext cx="114120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enhance the model’s generalization capability, four additional datasets were incorporated: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SceneFake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 The Wild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ASVspoof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2019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ASVspoof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2021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6" name="Picture 15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2B4BA187-1533-FC74-1251-8E25CB10F1D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" t="6449" r="1563" b="4637"/>
          <a:stretch/>
        </p:blipFill>
        <p:spPr bwMode="auto">
          <a:xfrm>
            <a:off x="908004" y="3146522"/>
            <a:ext cx="10022971" cy="3442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8499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920240" cy="91440"/>
          </a:xfrm>
          <a:prstGeom prst="roundRect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B38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61615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A4DDFA-0606-788A-E113-C03E91552D0C}"/>
              </a:ext>
            </a:extLst>
          </p:cNvPr>
          <p:cNvSpPr txBox="1"/>
          <p:nvPr/>
        </p:nvSpPr>
        <p:spPr>
          <a:xfrm>
            <a:off x="528199" y="1109419"/>
            <a:ext cx="11412055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Architecture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Wav2Vec2.0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model was chosen for its state-of-the-art performance in speech recognition tasks. This model uses a large amount of unlabeled data to learn high-quality speech representations.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FEF9DA-CBDA-6708-49E8-9AB928998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628" y="2696024"/>
            <a:ext cx="8292349" cy="37579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7B61B0-8C22-08C7-A797-710EDD50351B}"/>
              </a:ext>
            </a:extLst>
          </p:cNvPr>
          <p:cNvSpPr txBox="1"/>
          <p:nvPr/>
        </p:nvSpPr>
        <p:spPr>
          <a:xfrm>
            <a:off x="-1555505" y="623407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Second Phase</a:t>
            </a:r>
          </a:p>
        </p:txBody>
      </p:sp>
    </p:spTree>
    <p:extLst>
      <p:ext uri="{BB962C8B-B14F-4D97-AF65-F5344CB8AC3E}">
        <p14:creationId xmlns:p14="http://schemas.microsoft.com/office/powerpoint/2010/main" val="192254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2286000" cy="91440"/>
          </a:xfrm>
          <a:prstGeom prst="roundRect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6C503-C88E-9B41-9E0A-CD1C3DA1C281}"/>
              </a:ext>
            </a:extLst>
          </p:cNvPr>
          <p:cNvSpPr txBox="1"/>
          <p:nvPr/>
        </p:nvSpPr>
        <p:spPr>
          <a:xfrm>
            <a:off x="5121068" y="608893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Second Phase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E978C6-E3C1-4AE4-FBB3-926157762B0A}"/>
              </a:ext>
            </a:extLst>
          </p:cNvPr>
          <p:cNvSpPr txBox="1"/>
          <p:nvPr/>
        </p:nvSpPr>
        <p:spPr>
          <a:xfrm>
            <a:off x="-1722422" y="572607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Third Phase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853A94-9B0D-8364-71EE-2494D4C13B66}"/>
              </a:ext>
            </a:extLst>
          </p:cNvPr>
          <p:cNvSpPr txBox="1"/>
          <p:nvPr/>
        </p:nvSpPr>
        <p:spPr>
          <a:xfrm>
            <a:off x="528199" y="1056695"/>
            <a:ext cx="11412055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model was trained on a combination of three datasets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SceneFake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In The Wild) simultaneously to further improve generalization.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Accuracy: 99%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Validation Accuracy: 99%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Testing Accuracy: 99%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Although the combined training resulted in high accuracy, the model exhibited poor generalization when tested on entirely new and unseen data, indicating overfitting to the combined dataset.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776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2560320" cy="91440"/>
          </a:xfrm>
          <a:prstGeom prst="roundRect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A26F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B6C503-C88E-9B41-9E0A-CD1C3DA1C281}"/>
              </a:ext>
            </a:extLst>
          </p:cNvPr>
          <p:cNvSpPr txBox="1"/>
          <p:nvPr/>
        </p:nvSpPr>
        <p:spPr>
          <a:xfrm>
            <a:off x="5121068" y="-624821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Second Phase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4FA65-5675-6F3C-1DE1-86DA043831FA}"/>
              </a:ext>
            </a:extLst>
          </p:cNvPr>
          <p:cNvSpPr txBox="1"/>
          <p:nvPr/>
        </p:nvSpPr>
        <p:spPr>
          <a:xfrm>
            <a:off x="5104590" y="601057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Third Phase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8C2F4E-6E80-BEA3-1EB5-43863F1C9BFA}"/>
              </a:ext>
            </a:extLst>
          </p:cNvPr>
          <p:cNvSpPr txBox="1"/>
          <p:nvPr/>
        </p:nvSpPr>
        <p:spPr>
          <a:xfrm>
            <a:off x="528199" y="1109419"/>
            <a:ext cx="11412055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address the overfitting issue, the model was trained on the Logical Access (LA) and Physical Access (PA) data from the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ASVspoof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2021 dataset, focusing on different types of spoofing attacks.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AEC35FA-2A58-CF0E-FB9F-70EBA4F1FF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96"/>
          <a:stretch/>
        </p:blipFill>
        <p:spPr bwMode="auto">
          <a:xfrm>
            <a:off x="7713601" y="3346471"/>
            <a:ext cx="3217770" cy="33481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989878-FBA2-98B7-06DB-68C7D3E968B9}"/>
              </a:ext>
            </a:extLst>
          </p:cNvPr>
          <p:cNvSpPr txBox="1"/>
          <p:nvPr/>
        </p:nvSpPr>
        <p:spPr>
          <a:xfrm>
            <a:off x="4441553" y="6356350"/>
            <a:ext cx="32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ASVspoof</a:t>
            </a:r>
            <a:r>
              <a:rPr lang="en-US" sz="18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2021 DF Testing</a:t>
            </a:r>
            <a:endParaRPr lang="en-US" b="1" i="1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66CA9D7-5E28-04AC-6B09-2B721F941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63" y="3445983"/>
            <a:ext cx="6255166" cy="246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00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2743200" cy="91440"/>
          </a:xfrm>
          <a:prstGeom prst="roundRect">
            <a:avLst/>
          </a:prstGeom>
          <a:solidFill>
            <a:srgbClr val="975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975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975E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828AA9-F587-6DC9-AEA4-E130EACFA556}"/>
              </a:ext>
            </a:extLst>
          </p:cNvPr>
          <p:cNvSpPr/>
          <p:nvPr/>
        </p:nvSpPr>
        <p:spPr>
          <a:xfrm>
            <a:off x="12663858" y="240406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42EC8D-946D-394D-58D2-99DF5B77DB29}"/>
              </a:ext>
            </a:extLst>
          </p:cNvPr>
          <p:cNvSpPr txBox="1"/>
          <p:nvPr/>
        </p:nvSpPr>
        <p:spPr>
          <a:xfrm>
            <a:off x="5104590" y="601057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Third Phase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137240-4433-BE0D-7DDB-44E8B36FEE09}"/>
              </a:ext>
            </a:extLst>
          </p:cNvPr>
          <p:cNvSpPr txBox="1"/>
          <p:nvPr/>
        </p:nvSpPr>
        <p:spPr>
          <a:xfrm>
            <a:off x="528199" y="1109419"/>
            <a:ext cx="11412055" cy="504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457C83-3F2E-6028-0D45-AF6EB3593CDA}"/>
              </a:ext>
            </a:extLst>
          </p:cNvPr>
          <p:cNvSpPr txBox="1"/>
          <p:nvPr/>
        </p:nvSpPr>
        <p:spPr>
          <a:xfrm>
            <a:off x="4398689" y="5856274"/>
            <a:ext cx="32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ASVspoof</a:t>
            </a:r>
            <a:r>
              <a:rPr lang="en-US" sz="18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2019 Testing</a:t>
            </a:r>
            <a:endParaRPr lang="en-US" b="1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C3BB11-19CB-E7A1-4FA3-EC1F910F4D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r="15610"/>
          <a:stretch/>
        </p:blipFill>
        <p:spPr bwMode="auto">
          <a:xfrm>
            <a:off x="7721668" y="1892122"/>
            <a:ext cx="3835081" cy="39999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92459BB4-D9EE-2A79-360F-8A6F2C51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01" y="2345596"/>
            <a:ext cx="6864262" cy="255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0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Advanced Techniques: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3474720" cy="9144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D8C1222-F7AF-FB19-D110-AA6E73632C87}"/>
              </a:ext>
            </a:extLst>
          </p:cNvPr>
          <p:cNvSpPr/>
          <p:nvPr/>
        </p:nvSpPr>
        <p:spPr>
          <a:xfrm>
            <a:off x="9252110" y="240942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C959AD-4EBF-4C36-A2CC-F5D38D858166}"/>
              </a:ext>
            </a:extLst>
          </p:cNvPr>
          <p:cNvSpPr/>
          <p:nvPr/>
        </p:nvSpPr>
        <p:spPr>
          <a:xfrm>
            <a:off x="10083977" y="245609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11981688" y="240406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51FF23-C5B8-B28B-2E86-1AAB810F0E4F}"/>
              </a:ext>
            </a:extLst>
          </p:cNvPr>
          <p:cNvSpPr txBox="1"/>
          <p:nvPr/>
        </p:nvSpPr>
        <p:spPr>
          <a:xfrm>
            <a:off x="5104590" y="601057"/>
            <a:ext cx="1895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Third Phase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B3F5F35-67A5-C78D-03C7-851E6370F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985989"/>
              </p:ext>
            </p:extLst>
          </p:nvPr>
        </p:nvGraphicFramePr>
        <p:xfrm>
          <a:off x="1730825" y="2057028"/>
          <a:ext cx="9009745" cy="375812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01949">
                  <a:extLst>
                    <a:ext uri="{9D8B030D-6E8A-4147-A177-3AD203B41FA5}">
                      <a16:colId xmlns:a16="http://schemas.microsoft.com/office/drawing/2014/main" val="1512638314"/>
                    </a:ext>
                  </a:extLst>
                </a:gridCol>
                <a:gridCol w="1801949">
                  <a:extLst>
                    <a:ext uri="{9D8B030D-6E8A-4147-A177-3AD203B41FA5}">
                      <a16:colId xmlns:a16="http://schemas.microsoft.com/office/drawing/2014/main" val="2432052167"/>
                    </a:ext>
                  </a:extLst>
                </a:gridCol>
                <a:gridCol w="1801949">
                  <a:extLst>
                    <a:ext uri="{9D8B030D-6E8A-4147-A177-3AD203B41FA5}">
                      <a16:colId xmlns:a16="http://schemas.microsoft.com/office/drawing/2014/main" val="188552546"/>
                    </a:ext>
                  </a:extLst>
                </a:gridCol>
                <a:gridCol w="1801949">
                  <a:extLst>
                    <a:ext uri="{9D8B030D-6E8A-4147-A177-3AD203B41FA5}">
                      <a16:colId xmlns:a16="http://schemas.microsoft.com/office/drawing/2014/main" val="3749388588"/>
                    </a:ext>
                  </a:extLst>
                </a:gridCol>
                <a:gridCol w="1801949">
                  <a:extLst>
                    <a:ext uri="{9D8B030D-6E8A-4147-A177-3AD203B41FA5}">
                      <a16:colId xmlns:a16="http://schemas.microsoft.com/office/drawing/2014/main" val="3031482749"/>
                    </a:ext>
                  </a:extLst>
                </a:gridCol>
              </a:tblGrid>
              <a:tr h="7325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Precision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F1-Score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253997"/>
                  </a:ext>
                </a:extLst>
              </a:tr>
              <a:tr h="7325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Custom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0.48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556983"/>
                  </a:ext>
                </a:extLst>
              </a:tr>
              <a:tr h="8280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 err="1"/>
                        <a:t>MobileNet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ea typeface="Verdana" panose="020B0604030504040204" pitchFamily="34" charset="0"/>
                          <a:cs typeface="Calibri" panose="020F0502020204030204" pitchFamily="34" charset="0"/>
                        </a:rPr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0204077"/>
                  </a:ext>
                </a:extLst>
              </a:tr>
              <a:tr h="7325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0" dirty="0"/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</a:t>
                      </a:r>
                      <a:endParaRPr lang="en-US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892890"/>
                  </a:ext>
                </a:extLst>
              </a:tr>
              <a:tr h="73251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Wav2Vec2.0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0.93</a:t>
                      </a:r>
                      <a:endParaRPr lang="en-US" sz="2000" b="1" i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0.93</a:t>
                      </a:r>
                      <a:endParaRPr lang="en-US" sz="2000" b="1" i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0.90</a:t>
                      </a:r>
                      <a:endParaRPr lang="en-US" sz="2000" b="1" i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i="1" dirty="0"/>
                        <a:t>0.93</a:t>
                      </a:r>
                      <a:endParaRPr lang="en-US" sz="2000" b="1" i="1" dirty="0">
                        <a:latin typeface="Calibri" panose="020F050202020403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0337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20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2EAD9-609F-E6F3-2A72-76892537A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A robot hands touching each other&#10;&#10;Description automatically generated">
            <a:extLst>
              <a:ext uri="{FF2B5EF4-FFF2-40B4-BE49-F238E27FC236}">
                <a16:creationId xmlns:a16="http://schemas.microsoft.com/office/drawing/2014/main" id="{C5A56CA5-1812-9CF3-4EF9-27A0362DB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3" b="3411"/>
          <a:stretch/>
        </p:blipFill>
        <p:spPr>
          <a:xfrm>
            <a:off x="21" y="0"/>
            <a:ext cx="12191979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776F37-02EC-DB44-56F4-9688D3B1D607}"/>
              </a:ext>
            </a:extLst>
          </p:cNvPr>
          <p:cNvCxnSpPr>
            <a:cxnSpLocks/>
          </p:cNvCxnSpPr>
          <p:nvPr/>
        </p:nvCxnSpPr>
        <p:spPr>
          <a:xfrm>
            <a:off x="2952750" y="1700213"/>
            <a:ext cx="62865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E4ACBF7-FDAF-4AF9-C364-2C49D474E1FD}"/>
              </a:ext>
            </a:extLst>
          </p:cNvPr>
          <p:cNvSpPr txBox="1">
            <a:spLocks/>
          </p:cNvSpPr>
          <p:nvPr/>
        </p:nvSpPr>
        <p:spPr>
          <a:xfrm>
            <a:off x="3228839" y="636464"/>
            <a:ext cx="5734322" cy="10489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chemeClr val="bg1"/>
                </a:solidFill>
              </a:rPr>
              <a:t>Models Selection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776D881-CA85-6355-8DCB-B35A5711766D}"/>
              </a:ext>
            </a:extLst>
          </p:cNvPr>
          <p:cNvSpPr txBox="1">
            <a:spLocks/>
          </p:cNvSpPr>
          <p:nvPr/>
        </p:nvSpPr>
        <p:spPr>
          <a:xfrm>
            <a:off x="145256" y="5236186"/>
            <a:ext cx="5614987" cy="9791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en-US" sz="2000" dirty="0">
                <a:solidFill>
                  <a:schemeClr val="accent1"/>
                </a:solidFill>
              </a:rPr>
              <a:t>Audio Model</a:t>
            </a:r>
          </a:p>
          <a:p>
            <a:pPr marL="800100" lvl="1" indent="-342900"/>
            <a:r>
              <a:rPr lang="en-US" sz="3200" dirty="0">
                <a:solidFill>
                  <a:schemeClr val="accent2"/>
                </a:solidFill>
              </a:rPr>
              <a:t>Text Model</a:t>
            </a:r>
          </a:p>
          <a:p>
            <a:pPr marL="800100" lvl="1" indent="-342900"/>
            <a:r>
              <a:rPr lang="en-US" sz="2000" dirty="0">
                <a:solidFill>
                  <a:schemeClr val="accent1"/>
                </a:solidFill>
              </a:rPr>
              <a:t>Image Model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38E120B-153A-1F17-AF1E-1120D06B6A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5885F-9874-487E-98A5-94D94C943F9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FACEC-916C-8F5F-DE49-19BA42E40841}"/>
              </a:ext>
            </a:extLst>
          </p:cNvPr>
          <p:cNvSpPr txBox="1"/>
          <p:nvPr/>
        </p:nvSpPr>
        <p:spPr>
          <a:xfrm>
            <a:off x="4167188" y="1938322"/>
            <a:ext cx="411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with implementation and evaluation </a:t>
            </a:r>
          </a:p>
        </p:txBody>
      </p:sp>
    </p:spTree>
    <p:extLst>
      <p:ext uri="{BB962C8B-B14F-4D97-AF65-F5344CB8AC3E}">
        <p14:creationId xmlns:p14="http://schemas.microsoft.com/office/powerpoint/2010/main" val="286869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2CD71F8-8E65-D8E0-D541-E96A31DCEE4E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4ADA18-9187-AB84-6093-EED1E9E4FA2F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3AA18-3746-8B2F-E22A-979C9F09177F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66BC-ED42-EA34-511C-B7313513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27</a:t>
            </a:fld>
            <a:endParaRPr lang="en-US" dirty="0"/>
          </a:p>
        </p:txBody>
      </p:sp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E6E48B08-E0C0-C243-BE07-9792B159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9A5C04-A0B7-2B26-0B2A-7D431A104199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AAB40E-A571-480B-C88C-80184ACFB80F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D4F1E8-A4CB-4030-5E86-B3B740239F7B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909C44-D338-A386-67E8-620736A88176}"/>
              </a:ext>
            </a:extLst>
          </p:cNvPr>
          <p:cNvGrpSpPr/>
          <p:nvPr/>
        </p:nvGrpSpPr>
        <p:grpSpPr>
          <a:xfrm>
            <a:off x="1630040" y="1999067"/>
            <a:ext cx="4741728" cy="2963690"/>
            <a:chOff x="730158" y="1999067"/>
            <a:chExt cx="4741728" cy="29636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33D0-B8CB-1E6F-3A3D-49FD212E68AD}"/>
                </a:ext>
              </a:extLst>
            </p:cNvPr>
            <p:cNvSpPr txBox="1"/>
            <p:nvPr/>
          </p:nvSpPr>
          <p:spPr>
            <a:xfrm>
              <a:off x="730158" y="2969959"/>
              <a:ext cx="30619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Existing Techniques</a:t>
              </a:r>
              <a:endParaRPr lang="en-US" sz="32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F2ABFF-6A53-6467-97C0-D93B1CA3E113}"/>
                </a:ext>
              </a:extLst>
            </p:cNvPr>
            <p:cNvSpPr/>
            <p:nvPr/>
          </p:nvSpPr>
          <p:spPr>
            <a:xfrm>
              <a:off x="752245" y="1999067"/>
              <a:ext cx="3061921" cy="2963690"/>
            </a:xfrm>
            <a:prstGeom prst="ellipse">
              <a:avLst/>
            </a:prstGeom>
            <a:noFill/>
            <a:ln w="28575" cap="rnd" cmpd="sng">
              <a:solidFill>
                <a:srgbClr val="A773F4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EDB12D1-5565-CB00-2B41-B82B256E00B0}"/>
                </a:ext>
              </a:extLst>
            </p:cNvPr>
            <p:cNvCxnSpPr>
              <a:stCxn id="16" idx="7"/>
            </p:cNvCxnSpPr>
            <p:nvPr/>
          </p:nvCxnSpPr>
          <p:spPr>
            <a:xfrm rot="5400000" flipH="1" flipV="1">
              <a:off x="4225534" y="1346395"/>
              <a:ext cx="226918" cy="1946471"/>
            </a:xfrm>
            <a:prstGeom prst="bentConnector4">
              <a:avLst>
                <a:gd name="adj1" fmla="val 100741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5D2063BE-ADFD-B254-31FC-1551CB4CC716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3814166" y="3480912"/>
              <a:ext cx="1657720" cy="12700"/>
            </a:xfrm>
            <a:prstGeom prst="bentConnector3">
              <a:avLst>
                <a:gd name="adj1" fmla="val -782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E149ED9-D6E6-6552-1A0B-E7C26DE75373}"/>
                </a:ext>
              </a:extLst>
            </p:cNvPr>
            <p:cNvCxnSpPr>
              <a:stCxn id="16" idx="5"/>
            </p:cNvCxnSpPr>
            <p:nvPr/>
          </p:nvCxnSpPr>
          <p:spPr>
            <a:xfrm rot="16200000" flipH="1">
              <a:off x="4223018" y="3671474"/>
              <a:ext cx="231951" cy="1946471"/>
            </a:xfrm>
            <a:prstGeom prst="bentConnector4">
              <a:avLst>
                <a:gd name="adj1" fmla="val 98555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B527240-27A5-7CB7-9135-84446C52E0AC}"/>
              </a:ext>
            </a:extLst>
          </p:cNvPr>
          <p:cNvSpPr txBox="1"/>
          <p:nvPr/>
        </p:nvSpPr>
        <p:spPr>
          <a:xfrm>
            <a:off x="6371768" y="20317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Stylometry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81E8CC-A246-6B55-0DCF-8819BDAB75F9}"/>
              </a:ext>
            </a:extLst>
          </p:cNvPr>
          <p:cNvSpPr txBox="1"/>
          <p:nvPr/>
        </p:nvSpPr>
        <p:spPr>
          <a:xfrm>
            <a:off x="6393854" y="33089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Times New Roman" panose="02020603050405020304" pitchFamily="18" charset="0"/>
              </a:rPr>
              <a:t>Contextual Analysis</a:t>
            </a:r>
            <a:endParaRPr lang="en-GB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DF4E39-2A52-75A2-E056-441F7A16D2F5}"/>
              </a:ext>
            </a:extLst>
          </p:cNvPr>
          <p:cNvSpPr txBox="1"/>
          <p:nvPr/>
        </p:nvSpPr>
        <p:spPr>
          <a:xfrm>
            <a:off x="6360975" y="45789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Classifiers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D226D6B-FDBC-C23C-3C0E-BF34CB737F78}"/>
              </a:ext>
            </a:extLst>
          </p:cNvPr>
          <p:cNvSpPr/>
          <p:nvPr/>
        </p:nvSpPr>
        <p:spPr>
          <a:xfrm rot="20565155">
            <a:off x="4233179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2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2ABF74C-6663-3EE7-8675-65EB316212FC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68155A9-FDB5-9686-E371-8AABBDFF0BDC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E74A0-AE8C-9DAF-DD2E-58F2A58BA926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cxnSpLocks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28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Text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53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29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Data preprocessing.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Text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9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of a university&#10;&#10;Description automatically generated">
            <a:extLst>
              <a:ext uri="{FF2B5EF4-FFF2-40B4-BE49-F238E27FC236}">
                <a16:creationId xmlns:a16="http://schemas.microsoft.com/office/drawing/2014/main" id="{332D44CB-BCFA-1B8F-C442-36D834D76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66"/>
            <a:ext cx="1479262" cy="1009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39C3F-13FA-6231-3159-970FDBCC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557" y="112766"/>
            <a:ext cx="968886" cy="10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DCFB4C-8854-DDB9-84DD-A47AB7ABF034}"/>
              </a:ext>
            </a:extLst>
          </p:cNvPr>
          <p:cNvSpPr txBox="1">
            <a:spLocks/>
          </p:cNvSpPr>
          <p:nvPr/>
        </p:nvSpPr>
        <p:spPr>
          <a:xfrm>
            <a:off x="356749" y="1122362"/>
            <a:ext cx="10449784" cy="12659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086F8-363F-5768-342D-4D993326E740}"/>
              </a:ext>
            </a:extLst>
          </p:cNvPr>
          <p:cNvSpPr txBox="1"/>
          <p:nvPr/>
        </p:nvSpPr>
        <p:spPr>
          <a:xfrm>
            <a:off x="1021232" y="3429000"/>
            <a:ext cx="5786867" cy="138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evaluation.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93E1C-B007-157F-25D3-8D5931745872}"/>
              </a:ext>
            </a:extLst>
          </p:cNvPr>
          <p:cNvSpPr txBox="1"/>
          <p:nvPr/>
        </p:nvSpPr>
        <p:spPr>
          <a:xfrm>
            <a:off x="1021233" y="2238694"/>
            <a:ext cx="6093618" cy="729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Statement.</a:t>
            </a:r>
          </a:p>
        </p:txBody>
      </p:sp>
      <p:pic>
        <p:nvPicPr>
          <p:cNvPr id="15" name="Graphic 14" descr="Badge 1 with solid fill">
            <a:extLst>
              <a:ext uri="{FF2B5EF4-FFF2-40B4-BE49-F238E27FC236}">
                <a16:creationId xmlns:a16="http://schemas.microsoft.com/office/drawing/2014/main" id="{A8CA467B-20F5-8759-7087-7047F8B73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702" y="2557488"/>
            <a:ext cx="424994" cy="424994"/>
          </a:xfrm>
          <a:prstGeom prst="rect">
            <a:avLst/>
          </a:prstGeom>
        </p:spPr>
      </p:pic>
      <p:pic>
        <p:nvPicPr>
          <p:cNvPr id="18" name="Graphic 17" descr="Badge with solid fill">
            <a:extLst>
              <a:ext uri="{FF2B5EF4-FFF2-40B4-BE49-F238E27FC236}">
                <a16:creationId xmlns:a16="http://schemas.microsoft.com/office/drawing/2014/main" id="{AACAC799-18CD-1AE9-F42E-C0E825764B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701" y="3146885"/>
            <a:ext cx="424995" cy="424995"/>
          </a:xfrm>
          <a:prstGeom prst="rect">
            <a:avLst/>
          </a:prstGeom>
        </p:spPr>
      </p:pic>
      <p:pic>
        <p:nvPicPr>
          <p:cNvPr id="20" name="Graphic 19" descr="Badge 3 with solid fill">
            <a:extLst>
              <a:ext uri="{FF2B5EF4-FFF2-40B4-BE49-F238E27FC236}">
                <a16:creationId xmlns:a16="http://schemas.microsoft.com/office/drawing/2014/main" id="{4228B420-AEA5-3779-8A86-9455493397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2701" y="3778852"/>
            <a:ext cx="424996" cy="424996"/>
          </a:xfrm>
          <a:prstGeom prst="rect">
            <a:avLst/>
          </a:prstGeom>
        </p:spPr>
      </p:pic>
      <p:pic>
        <p:nvPicPr>
          <p:cNvPr id="22" name="Graphic 21" descr="Badge 4 with solid fill">
            <a:extLst>
              <a:ext uri="{FF2B5EF4-FFF2-40B4-BE49-F238E27FC236}">
                <a16:creationId xmlns:a16="http://schemas.microsoft.com/office/drawing/2014/main" id="{9FAD6D30-AFB6-82B0-EC9C-F753B8BEF1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2702" y="4405132"/>
            <a:ext cx="424994" cy="4249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039DCA-1090-B1E4-DFA5-0069A5074A25}"/>
              </a:ext>
            </a:extLst>
          </p:cNvPr>
          <p:cNvSpPr txBox="1"/>
          <p:nvPr/>
        </p:nvSpPr>
        <p:spPr>
          <a:xfrm>
            <a:off x="1021233" y="2832917"/>
            <a:ext cx="6093618" cy="729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in scientific scene.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3A4715-EB70-90BA-D390-54B6FB912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</a:t>
            </a:fld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7C267C3-F98F-53E2-8816-5A30BC1DAA80}"/>
              </a:ext>
            </a:extLst>
          </p:cNvPr>
          <p:cNvCxnSpPr>
            <a:cxnSpLocks/>
          </p:cNvCxnSpPr>
          <p:nvPr/>
        </p:nvCxnSpPr>
        <p:spPr>
          <a:xfrm>
            <a:off x="309012" y="1814513"/>
            <a:ext cx="0" cy="4906962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171269-0659-4D89-0368-AACB501519A5}"/>
              </a:ext>
            </a:extLst>
          </p:cNvPr>
          <p:cNvCxnSpPr>
            <a:cxnSpLocks/>
          </p:cNvCxnSpPr>
          <p:nvPr/>
        </p:nvCxnSpPr>
        <p:spPr>
          <a:xfrm flipH="1">
            <a:off x="309012" y="6609446"/>
            <a:ext cx="1" cy="222595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D097624-21B1-7E5D-245F-3968D621C1D5}"/>
              </a:ext>
            </a:extLst>
          </p:cNvPr>
          <p:cNvCxnSpPr>
            <a:cxnSpLocks/>
          </p:cNvCxnSpPr>
          <p:nvPr/>
        </p:nvCxnSpPr>
        <p:spPr>
          <a:xfrm flipH="1">
            <a:off x="309012" y="6780896"/>
            <a:ext cx="1" cy="157258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DE8F36-8624-7AFD-5BDD-6FB62BABC673}"/>
              </a:ext>
            </a:extLst>
          </p:cNvPr>
          <p:cNvCxnSpPr>
            <a:cxnSpLocks/>
          </p:cNvCxnSpPr>
          <p:nvPr/>
        </p:nvCxnSpPr>
        <p:spPr>
          <a:xfrm>
            <a:off x="309012" y="6924809"/>
            <a:ext cx="2" cy="237087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EEFDDC-4DF8-3A14-30E7-5BC47D09EFDB}"/>
              </a:ext>
            </a:extLst>
          </p:cNvPr>
          <p:cNvCxnSpPr>
            <a:cxnSpLocks/>
          </p:cNvCxnSpPr>
          <p:nvPr/>
        </p:nvCxnSpPr>
        <p:spPr>
          <a:xfrm flipH="1">
            <a:off x="309012" y="715377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28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82880" cy="91440"/>
          </a:xfrm>
          <a:prstGeom prst="roundRect">
            <a:avLst/>
          </a:prstGeom>
          <a:solidFill>
            <a:srgbClr val="EEE5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12821513" y="240406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DBD015-E61B-1510-D0C3-421F2CBE6B85}"/>
              </a:ext>
            </a:extLst>
          </p:cNvPr>
          <p:cNvSpPr txBox="1"/>
          <p:nvPr/>
        </p:nvSpPr>
        <p:spPr>
          <a:xfrm>
            <a:off x="565098" y="2066231"/>
            <a:ext cx="5137297" cy="32762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 acquisition: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Data was collected from </a:t>
            </a:r>
            <a:r>
              <a:rPr lang="en-US" sz="2000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HuggingFace</a:t>
            </a: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and Kaggle :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LLM - Detect AI Generated Text</a:t>
            </a:r>
            <a:endParaRPr lang="en-US" sz="14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  <a:hlinkClick r:id="rId5"/>
              </a:rPr>
              <a:t>DAIGT | Catch The AI</a:t>
            </a:r>
            <a:endParaRPr lang="en-US" sz="2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62670BB-7727-ABBE-680D-231C9AC241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68" y="527725"/>
            <a:ext cx="4908161" cy="59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04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457200" cy="91440"/>
          </a:xfrm>
          <a:prstGeom prst="roundRect">
            <a:avLst/>
          </a:prstGeom>
          <a:solidFill>
            <a:srgbClr val="DDC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12821513" y="240406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3BEE9-ADEA-F7C5-A01D-F9759B242D2E}"/>
              </a:ext>
            </a:extLst>
          </p:cNvPr>
          <p:cNvSpPr txBox="1"/>
          <p:nvPr/>
        </p:nvSpPr>
        <p:spPr>
          <a:xfrm>
            <a:off x="604519" y="1112641"/>
            <a:ext cx="5912566" cy="5430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 preprocessing: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Cleaning :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URLs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hashtags and special characters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multiple spaces to a single space.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lowercase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Tokenization: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Use tokenizer from </a:t>
            </a:r>
            <a:r>
              <a:rPr lang="en-US" sz="2000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Keras</a:t>
            </a: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 err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ELMo</a:t>
            </a: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to Embedding 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Use pre-trained BERT Tokenizer and Embedding from Transformer library.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Length sequence 512.</a:t>
            </a:r>
          </a:p>
        </p:txBody>
      </p:sp>
      <p:pic>
        <p:nvPicPr>
          <p:cNvPr id="12" name="Picture 11" descr="A diagram of a network&#10;&#10;Description automatically generated">
            <a:extLst>
              <a:ext uri="{FF2B5EF4-FFF2-40B4-BE49-F238E27FC236}">
                <a16:creationId xmlns:a16="http://schemas.microsoft.com/office/drawing/2014/main" id="{1F997C0D-ACC0-1327-63B6-FE5B651E4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0" y="1387765"/>
            <a:ext cx="6550708" cy="408247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935C74C-D3D4-5A53-F132-71147BF410A4}"/>
              </a:ext>
            </a:extLst>
          </p:cNvPr>
          <p:cNvSpPr/>
          <p:nvPr/>
        </p:nvSpPr>
        <p:spPr>
          <a:xfrm>
            <a:off x="12512872" y="220933"/>
            <a:ext cx="210312" cy="210312"/>
          </a:xfrm>
          <a:prstGeom prst="ellipse">
            <a:avLst/>
          </a:prstGeom>
          <a:solidFill>
            <a:srgbClr val="C5A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1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951C-C0F8-BDF7-A4C0-36DD9EAF61BD}"/>
              </a:ext>
            </a:extLst>
          </p:cNvPr>
          <p:cNvSpPr txBox="1"/>
          <p:nvPr/>
        </p:nvSpPr>
        <p:spPr>
          <a:xfrm>
            <a:off x="1029836" y="-675004"/>
            <a:ext cx="513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Utilizing Pre-trained Models: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391282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914400" cy="91440"/>
          </a:xfrm>
          <a:prstGeom prst="roundRect">
            <a:avLst/>
          </a:prstGeom>
          <a:solidFill>
            <a:srgbClr val="DDC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44F27-9552-8799-E9ED-B7102A75D2C6}"/>
              </a:ext>
            </a:extLst>
          </p:cNvPr>
          <p:cNvSpPr txBox="1"/>
          <p:nvPr/>
        </p:nvSpPr>
        <p:spPr>
          <a:xfrm>
            <a:off x="5084785" y="-878820"/>
            <a:ext cx="1290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First Phase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12821513" y="240406"/>
            <a:ext cx="210312" cy="2103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196B6D-C017-85F4-27AE-699A659918AB}"/>
              </a:ext>
            </a:extLst>
          </p:cNvPr>
          <p:cNvSpPr txBox="1"/>
          <p:nvPr/>
        </p:nvSpPr>
        <p:spPr>
          <a:xfrm>
            <a:off x="1048218" y="1257941"/>
            <a:ext cx="107908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Model Architecture 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Use Bi-LSTM to allows the model to capture context and understand sentence from both directions.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use convolutional layer that operates on sequential data with one spatial dimension to increase complexity.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BBC1B1-8611-2707-DC1F-74543AE85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2889157"/>
            <a:ext cx="4442999" cy="3999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20C21E-4A58-60DE-A079-F872FBFB6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299" y="3523367"/>
            <a:ext cx="4767501" cy="2231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D38E9ED-555B-E515-7E8C-55FF9775C020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C5A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129FAF95-3F9E-AB09-8510-5D778DB5A4EB}"/>
              </a:ext>
            </a:extLst>
          </p:cNvPr>
          <p:cNvSpPr/>
          <p:nvPr/>
        </p:nvSpPr>
        <p:spPr>
          <a:xfrm rot="20322973">
            <a:off x="4247693" y="-2132362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3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3BA621B-9138-64C8-C36D-0BDA725B5B08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8E1A0A-A255-B452-47CC-386CF2386C43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7A0902-C8D0-C5A4-8FDE-6C5A7E622B0C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33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Data preprocessing.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Text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Preparation.</a:t>
            </a:r>
          </a:p>
          <a:p>
            <a:r>
              <a:rPr lang="en-US" dirty="0"/>
              <a:t>Model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Mistral-7B.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BERT.</a:t>
            </a: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Pre-train Models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67A177-4D59-C9D8-D906-11457F3AE39C}"/>
              </a:ext>
            </a:extLst>
          </p:cNvPr>
          <p:cNvSpPr txBox="1"/>
          <p:nvPr/>
        </p:nvSpPr>
        <p:spPr>
          <a:xfrm rot="3376270">
            <a:off x="-3809197" y="2698560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</p:spTree>
    <p:extLst>
      <p:ext uri="{BB962C8B-B14F-4D97-AF65-F5344CB8AC3E}">
        <p14:creationId xmlns:p14="http://schemas.microsoft.com/office/powerpoint/2010/main" val="167394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-675518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188720" cy="91440"/>
          </a:xfrm>
          <a:prstGeom prst="roundRect">
            <a:avLst/>
          </a:prstGeom>
          <a:solidFill>
            <a:srgbClr val="C5A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C5A6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376562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3B0990-8607-712F-CFD4-5551EACD55A5}"/>
              </a:ext>
            </a:extLst>
          </p:cNvPr>
          <p:cNvSpPr txBox="1"/>
          <p:nvPr/>
        </p:nvSpPr>
        <p:spPr>
          <a:xfrm>
            <a:off x="673091" y="1553029"/>
            <a:ext cx="10572664" cy="4284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only used the data collected from Kaggle, which was about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32,462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used the data as it is, without cleaning 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Mistral 7B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a robust and efficient model for classification tasks, offering a compelling combination of performance, adaptability, and cost-effectiveness. Its ability to handle complex text understanding 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blue and red circle with text&#10;&#10;Description automatically generated">
            <a:extLst>
              <a:ext uri="{FF2B5EF4-FFF2-40B4-BE49-F238E27FC236}">
                <a16:creationId xmlns:a16="http://schemas.microsoft.com/office/drawing/2014/main" id="{1C117BC5-EC60-646C-E67D-A518FC824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172" y="1682976"/>
            <a:ext cx="2301320" cy="225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9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-675518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463040" cy="91440"/>
          </a:xfrm>
          <a:prstGeom prst="roundRect">
            <a:avLst/>
          </a:prstGeom>
          <a:solidFill>
            <a:srgbClr val="B68F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B68F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376562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26255D-C56C-6589-B00F-9EF488C049A4}"/>
              </a:ext>
            </a:extLst>
          </p:cNvPr>
          <p:cNvSpPr txBox="1"/>
          <p:nvPr/>
        </p:nvSpPr>
        <p:spPr>
          <a:xfrm>
            <a:off x="687605" y="1553029"/>
            <a:ext cx="4334338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 Size: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Memory Consumption.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Storage Requirements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Computational Time: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Training Time.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Inference Time.</a:t>
            </a:r>
          </a:p>
          <a:p>
            <a:pPr lvl="2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9C394C-8F49-FF94-1779-258E13BCB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08" y="4699610"/>
            <a:ext cx="4242132" cy="1881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6E0D36-5C70-423A-46AE-D290A684B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353" y="1504575"/>
            <a:ext cx="3450465" cy="322109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70A23BE-3FC2-7B50-B3DF-15B45F874C7D}"/>
              </a:ext>
            </a:extLst>
          </p:cNvPr>
          <p:cNvSpPr/>
          <p:nvPr/>
        </p:nvSpPr>
        <p:spPr>
          <a:xfrm>
            <a:off x="12438029" y="260123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81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51810C1-6C04-180E-BCB8-B71C2500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616" y="3499725"/>
            <a:ext cx="5862893" cy="290695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B7A357-C535-4C08-F867-F434D4BCD582}"/>
              </a:ext>
            </a:extLst>
          </p:cNvPr>
          <p:cNvSpPr txBox="1"/>
          <p:nvPr/>
        </p:nvSpPr>
        <p:spPr>
          <a:xfrm>
            <a:off x="1044849" y="-675518"/>
            <a:ext cx="5912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from scratch: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53C7BD-BFA2-1ECC-81B2-423D76597E29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2DAFF-BFEE-7132-E825-7A33C1425E05}"/>
              </a:ext>
            </a:extLst>
          </p:cNvPr>
          <p:cNvSpPr/>
          <p:nvPr/>
        </p:nvSpPr>
        <p:spPr>
          <a:xfrm>
            <a:off x="8639452" y="299842"/>
            <a:ext cx="1828800" cy="91440"/>
          </a:xfrm>
          <a:prstGeom prst="roundRect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75AE9B-43B4-9A14-95F5-ECBAD0D51655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376562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C1D66B-9DDD-66C1-3761-D5071C3C8D0C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3795B-2927-EA75-384C-B1E1ABE7ACBD}"/>
              </a:ext>
            </a:extLst>
          </p:cNvPr>
          <p:cNvSpPr txBox="1"/>
          <p:nvPr/>
        </p:nvSpPr>
        <p:spPr>
          <a:xfrm>
            <a:off x="402999" y="1246077"/>
            <a:ext cx="11951761" cy="290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specialized for tasks requiring deep contextual understanding and has set benchmarks in many NLP tasks due to its bidirectional approach.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Original BERT comes in different sizes, such as BERT-Base (110 million parameters)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lnSpc>
                <a:spcPct val="150000"/>
              </a:lnSpc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A8720-E893-62CB-4FAB-736B218F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961" y="3215540"/>
            <a:ext cx="4068206" cy="3647749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08371FE2-3477-2DB1-FF51-55344208BB97}"/>
              </a:ext>
            </a:extLst>
          </p:cNvPr>
          <p:cNvSpPr/>
          <p:nvPr/>
        </p:nvSpPr>
        <p:spPr>
          <a:xfrm rot="20610581">
            <a:off x="4400093" y="-190738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9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37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Data preprocessing.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Text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Preparation.</a:t>
            </a:r>
          </a:p>
          <a:p>
            <a:r>
              <a:rPr lang="en-US" dirty="0"/>
              <a:t>Model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Mistral-7B.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BERT.</a:t>
            </a: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RoBERTa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DeBERTa</a:t>
            </a:r>
            <a:r>
              <a:rPr lang="en-US" dirty="0"/>
              <a:t>.</a:t>
            </a:r>
          </a:p>
          <a:p>
            <a:r>
              <a:rPr lang="en-US" dirty="0"/>
              <a:t>Ensemble of Models.</a:t>
            </a:r>
          </a:p>
          <a:p>
            <a:r>
              <a:rPr lang="en-US" dirty="0"/>
              <a:t>Final architecture.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 to Pre-train Models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 model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08E22-411B-1228-2B8B-C437817E5CDD}"/>
              </a:ext>
            </a:extLst>
          </p:cNvPr>
          <p:cNvSpPr txBox="1"/>
          <p:nvPr/>
        </p:nvSpPr>
        <p:spPr>
          <a:xfrm rot="3657998">
            <a:off x="-2276043" y="2004155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</p:spTree>
    <p:extLst>
      <p:ext uri="{BB962C8B-B14F-4D97-AF65-F5344CB8AC3E}">
        <p14:creationId xmlns:p14="http://schemas.microsoft.com/office/powerpoint/2010/main" val="65617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2103120" cy="91440"/>
          </a:xfrm>
          <a:prstGeom prst="roundRect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3A6DA4-525F-3E8E-2699-23699A7F00D8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C1A995-AA77-60FE-6E53-6108089E4D83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C731E-8EE9-8849-C893-D48BC8CC990E}"/>
              </a:ext>
            </a:extLst>
          </p:cNvPr>
          <p:cNvSpPr txBox="1"/>
          <p:nvPr/>
        </p:nvSpPr>
        <p:spPr>
          <a:xfrm>
            <a:off x="671512" y="1276916"/>
            <a:ext cx="11129949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 Architecture:</a:t>
            </a:r>
            <a:endParaRPr lang="en-US" sz="1800" dirty="0"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RoBERTa</a:t>
            </a:r>
            <a:r>
              <a:rPr lang="en-US" sz="2000" dirty="0"/>
              <a:t>  Enhanced version of BERT with optimizations in training methods and datasets.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1231F4-7D79-E3A6-3131-F2DB55FEB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93" y="2428935"/>
            <a:ext cx="4189243" cy="39274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44BC66-D421-CF91-2863-D1893C97A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306" y="3188633"/>
            <a:ext cx="4897301" cy="23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1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39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2286000" cy="91440"/>
          </a:xfrm>
          <a:prstGeom prst="roundRect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3A6DA4-525F-3E8E-2699-23699A7F00D8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C1A995-AA77-60FE-6E53-6108089E4D83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28E38A-62C1-6B6C-8C5D-48B7D304D439}"/>
              </a:ext>
            </a:extLst>
          </p:cNvPr>
          <p:cNvSpPr txBox="1"/>
          <p:nvPr/>
        </p:nvSpPr>
        <p:spPr>
          <a:xfrm>
            <a:off x="520700" y="1225534"/>
            <a:ext cx="11150600" cy="1386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 Architecture:</a:t>
            </a:r>
            <a:endParaRPr lang="en-US" sz="1800" dirty="0">
              <a:effectLst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DeBERTa</a:t>
            </a:r>
            <a:r>
              <a:rPr lang="en-US" sz="2000" b="1" dirty="0"/>
              <a:t> </a:t>
            </a:r>
            <a:r>
              <a:rPr lang="en-US" sz="2000" dirty="0"/>
              <a:t>Advanced model with architectural enhancements like disentangled attention and an enhanced mask decoder.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4A875-4325-86E1-EA2C-515A1732A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60" y="2612324"/>
            <a:ext cx="4403323" cy="403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26B22-A619-7B62-0A53-9CDE07337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602" y="3108170"/>
            <a:ext cx="4861995" cy="23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2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A2DEBE-7ED4-C379-4336-D06F9DB05040}"/>
              </a:ext>
            </a:extLst>
          </p:cNvPr>
          <p:cNvCxnSpPr>
            <a:cxnSpLocks/>
          </p:cNvCxnSpPr>
          <p:nvPr/>
        </p:nvCxnSpPr>
        <p:spPr>
          <a:xfrm>
            <a:off x="207414" y="36041"/>
            <a:ext cx="0" cy="6520226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6151347-84A9-14C2-B226-4B7DCBF268EC}"/>
              </a:ext>
            </a:extLst>
          </p:cNvPr>
          <p:cNvSpPr txBox="1"/>
          <p:nvPr/>
        </p:nvSpPr>
        <p:spPr>
          <a:xfrm>
            <a:off x="498299" y="-36529"/>
            <a:ext cx="6093618" cy="79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7E2EB8-6D7C-855A-3040-662EB46F8022}"/>
              </a:ext>
            </a:extLst>
          </p:cNvPr>
          <p:cNvSpPr txBox="1"/>
          <p:nvPr/>
        </p:nvSpPr>
        <p:spPr>
          <a:xfrm rot="5400000">
            <a:off x="-823712" y="4420375"/>
            <a:ext cx="2571119" cy="45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 in scientific scene.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E9022E-DF0C-A05C-E2B9-6C67EFA2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F87AB-7711-66C9-70A4-018A185E2A46}"/>
              </a:ext>
            </a:extLst>
          </p:cNvPr>
          <p:cNvSpPr txBox="1"/>
          <p:nvPr/>
        </p:nvSpPr>
        <p:spPr>
          <a:xfrm>
            <a:off x="701772" y="1385888"/>
            <a:ext cx="10652028" cy="39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The rapid advancement of AI technologies, such as GANs and transformers, makes it increasingly difficult to distinguish between AI-generated and human-created content.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This creates opportunities for the spread of misinformation, erosion of trust, academic dishonesty, and cyberbullying.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As AI-generated media becomes more lifelike, robust detection systems are essential to maintain trust and transparency in online interactions. </a:t>
            </a:r>
          </a:p>
        </p:txBody>
      </p:sp>
      <p:pic>
        <p:nvPicPr>
          <p:cNvPr id="11" name="Graphic 10" descr="Badge with solid fill">
            <a:extLst>
              <a:ext uri="{FF2B5EF4-FFF2-40B4-BE49-F238E27FC236}">
                <a16:creationId xmlns:a16="http://schemas.microsoft.com/office/drawing/2014/main" id="{85D6D8B0-706B-6AA1-1AEA-182964BA6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509" y="7862414"/>
            <a:ext cx="443845" cy="44384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0DFB06-1DCF-F572-AC2F-15DCFEE9BE81}"/>
              </a:ext>
            </a:extLst>
          </p:cNvPr>
          <p:cNvCxnSpPr>
            <a:cxnSpLocks/>
          </p:cNvCxnSpPr>
          <p:nvPr/>
        </p:nvCxnSpPr>
        <p:spPr>
          <a:xfrm>
            <a:off x="207414" y="-159429"/>
            <a:ext cx="0" cy="275547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ED760A-A3DC-11B9-46BD-A405B50185C4}"/>
              </a:ext>
            </a:extLst>
          </p:cNvPr>
          <p:cNvCxnSpPr>
            <a:cxnSpLocks/>
          </p:cNvCxnSpPr>
          <p:nvPr/>
        </p:nvCxnSpPr>
        <p:spPr>
          <a:xfrm flipH="1">
            <a:off x="207414" y="6505122"/>
            <a:ext cx="1" cy="157258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1B236A8-0B3B-7E79-6C6B-5D01B26A40C7}"/>
              </a:ext>
            </a:extLst>
          </p:cNvPr>
          <p:cNvCxnSpPr>
            <a:cxnSpLocks/>
          </p:cNvCxnSpPr>
          <p:nvPr/>
        </p:nvCxnSpPr>
        <p:spPr>
          <a:xfrm>
            <a:off x="207414" y="6649035"/>
            <a:ext cx="2" cy="237087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04D5320-767A-840E-22A7-156023E403EE}"/>
              </a:ext>
            </a:extLst>
          </p:cNvPr>
          <p:cNvCxnSpPr>
            <a:cxnSpLocks/>
          </p:cNvCxnSpPr>
          <p:nvPr/>
        </p:nvCxnSpPr>
        <p:spPr>
          <a:xfrm flipH="1">
            <a:off x="207414" y="6878003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16F7A215-9E46-2133-E5C1-F9C34DAF4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84" y="325453"/>
            <a:ext cx="443845" cy="443845"/>
          </a:xfrm>
          <a:prstGeom prst="rect">
            <a:avLst/>
          </a:prstGeom>
        </p:spPr>
      </p:pic>
      <p:pic>
        <p:nvPicPr>
          <p:cNvPr id="36" name="Graphic 35" descr="Badge with solid fill">
            <a:extLst>
              <a:ext uri="{FF2B5EF4-FFF2-40B4-BE49-F238E27FC236}">
                <a16:creationId xmlns:a16="http://schemas.microsoft.com/office/drawing/2014/main" id="{D3D8C7D0-4F46-A811-28D1-0D2263E6A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81" y="6993637"/>
            <a:ext cx="443845" cy="4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8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2743200" cy="91440"/>
          </a:xfrm>
          <a:prstGeom prst="roundRect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3A6DA4-525F-3E8E-2699-23699A7F00D8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C1A995-AA77-60FE-6E53-6108089E4D83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9B66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E3511-620F-C6B4-EF14-2FBE0FF75EA5}"/>
              </a:ext>
            </a:extLst>
          </p:cNvPr>
          <p:cNvSpPr txBox="1"/>
          <p:nvPr/>
        </p:nvSpPr>
        <p:spPr>
          <a:xfrm>
            <a:off x="671512" y="1276916"/>
            <a:ext cx="11129949" cy="167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Ensemble of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RoBERTa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lang="en-US" sz="1800" b="1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DeBERTa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Averaging Probabilities</a:t>
            </a:r>
            <a:r>
              <a:rPr lang="en-US" b="1" kern="0" dirty="0">
                <a:latin typeface="Calibri" panose="020F050202020403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Feed-forward Model.</a:t>
            </a:r>
            <a:endParaRPr lang="en-US" dirty="0"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ACBC0-C2E1-A4D9-2B2D-FAED29A108AE}"/>
              </a:ext>
            </a:extLst>
          </p:cNvPr>
          <p:cNvSpPr txBox="1"/>
          <p:nvPr/>
        </p:nvSpPr>
        <p:spPr>
          <a:xfrm>
            <a:off x="531025" y="3587191"/>
            <a:ext cx="11129949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Some data is collected by us and Kaggle for use in human-evaluation</a:t>
            </a:r>
            <a:endParaRPr lang="en-US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blue and red circle with text&#10;&#10;Description automatically generated">
            <a:extLst>
              <a:ext uri="{FF2B5EF4-FFF2-40B4-BE49-F238E27FC236}">
                <a16:creationId xmlns:a16="http://schemas.microsoft.com/office/drawing/2014/main" id="{06DB9A83-138A-66AE-3E4D-3996FA1B3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715" y="4204322"/>
            <a:ext cx="2411927" cy="23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11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3017520" cy="91440"/>
          </a:xfrm>
          <a:prstGeom prst="roundRect">
            <a:avLst/>
          </a:prstGeom>
          <a:solidFill>
            <a:srgbClr val="976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3A6DA4-525F-3E8E-2699-23699A7F00D8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976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C1A995-AA77-60FE-6E53-6108089E4D83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976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7DAAE4-1A3F-244D-D651-760804B44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093365"/>
              </p:ext>
            </p:extLst>
          </p:nvPr>
        </p:nvGraphicFramePr>
        <p:xfrm>
          <a:off x="671511" y="1276916"/>
          <a:ext cx="11174744" cy="4704183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290053">
                  <a:extLst>
                    <a:ext uri="{9D8B030D-6E8A-4147-A177-3AD203B41FA5}">
                      <a16:colId xmlns:a16="http://schemas.microsoft.com/office/drawing/2014/main" val="1431006153"/>
                    </a:ext>
                  </a:extLst>
                </a:gridCol>
                <a:gridCol w="1598249">
                  <a:extLst>
                    <a:ext uri="{9D8B030D-6E8A-4147-A177-3AD203B41FA5}">
                      <a16:colId xmlns:a16="http://schemas.microsoft.com/office/drawing/2014/main" val="2989779764"/>
                    </a:ext>
                  </a:extLst>
                </a:gridCol>
                <a:gridCol w="1835542">
                  <a:extLst>
                    <a:ext uri="{9D8B030D-6E8A-4147-A177-3AD203B41FA5}">
                      <a16:colId xmlns:a16="http://schemas.microsoft.com/office/drawing/2014/main" val="824625916"/>
                    </a:ext>
                  </a:extLst>
                </a:gridCol>
                <a:gridCol w="1819620">
                  <a:extLst>
                    <a:ext uri="{9D8B030D-6E8A-4147-A177-3AD203B41FA5}">
                      <a16:colId xmlns:a16="http://schemas.microsoft.com/office/drawing/2014/main" val="3778552351"/>
                    </a:ext>
                  </a:extLst>
                </a:gridCol>
                <a:gridCol w="1816208">
                  <a:extLst>
                    <a:ext uri="{9D8B030D-6E8A-4147-A177-3AD203B41FA5}">
                      <a16:colId xmlns:a16="http://schemas.microsoft.com/office/drawing/2014/main" val="242676923"/>
                    </a:ext>
                  </a:extLst>
                </a:gridCol>
                <a:gridCol w="1815072">
                  <a:extLst>
                    <a:ext uri="{9D8B030D-6E8A-4147-A177-3AD203B41FA5}">
                      <a16:colId xmlns:a16="http://schemas.microsoft.com/office/drawing/2014/main" val="2183521149"/>
                    </a:ext>
                  </a:extLst>
                </a:gridCol>
              </a:tblGrid>
              <a:tr h="4068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ROC-AUC</a:t>
                      </a:r>
                      <a:endParaRPr lang="en-US" sz="20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0586326"/>
                  </a:ext>
                </a:extLst>
              </a:tr>
              <a:tr h="608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</a:t>
                      </a:r>
                      <a:endParaRPr lang="en-US" sz="1600" b="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0.994356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0.990978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0.997904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0.994429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0.994322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7568791"/>
                  </a:ext>
                </a:extLst>
              </a:tr>
              <a:tr h="6460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RoBERTa</a:t>
                      </a:r>
                      <a:endParaRPr lang="en-US" sz="1600" b="0" kern="10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0.995767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0.998406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0.997904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0.995816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0.995747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6357849"/>
                  </a:ext>
                </a:extLst>
              </a:tr>
              <a:tr h="7122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DistilBERT</a:t>
                      </a:r>
                      <a:endParaRPr lang="en-US" sz="1600" b="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0.992240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0.995081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0.989518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0.992292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0.992266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795752"/>
                  </a:ext>
                </a:extLst>
              </a:tr>
              <a:tr h="716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DeBERTa</a:t>
                      </a:r>
                      <a:endParaRPr lang="en-US" sz="1600" b="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0.998942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0.997908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1.000000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0.998953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0.998932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9843438"/>
                  </a:ext>
                </a:extLst>
              </a:tr>
              <a:tr h="874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Averaging Probabilities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RoBERTa</a:t>
                      </a: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en-US" sz="1600" b="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DeBERTa</a:t>
                      </a:r>
                      <a:r>
                        <a:rPr lang="en-US" sz="16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b="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0.983069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0.998558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0.967855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0.982967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0.983215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4937216"/>
                  </a:ext>
                </a:extLst>
              </a:tr>
              <a:tr h="7395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Feed-forward Model (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RoBERTa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</a:t>
                      </a: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DeBERTa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kern="100" dirty="0">
                          <a:effectLst/>
                        </a:rPr>
                        <a:t>0.999647</a:t>
                      </a:r>
                      <a:endParaRPr lang="en-US" sz="1800" b="1" i="1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kern="100" dirty="0">
                          <a:effectLst/>
                        </a:rPr>
                        <a:t>0.999302</a:t>
                      </a:r>
                      <a:endParaRPr lang="en-US" sz="1800" b="1" i="1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kern="100" dirty="0">
                          <a:effectLst/>
                        </a:rPr>
                        <a:t>1.000000</a:t>
                      </a:r>
                      <a:endParaRPr lang="en-US" sz="1800" b="1" i="1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kern="100" dirty="0">
                          <a:effectLst/>
                        </a:rPr>
                        <a:t>0.999651</a:t>
                      </a:r>
                      <a:endParaRPr lang="en-US" sz="1800" b="1" i="1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1" kern="100" dirty="0">
                          <a:effectLst/>
                        </a:rPr>
                        <a:t>0.999644</a:t>
                      </a:r>
                      <a:endParaRPr lang="en-US" sz="1800" b="1" i="1" kern="100" dirty="0">
                        <a:effectLst/>
                        <a:latin typeface="Aptos" panose="020B0004020202020204" pitchFamily="34" charset="0"/>
                        <a:ea typeface="Verdana" panose="020B060403050404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9091791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C0AE5BBA-EBB0-A01B-4E10-C5E6FB51C037}"/>
              </a:ext>
            </a:extLst>
          </p:cNvPr>
          <p:cNvSpPr/>
          <p:nvPr/>
        </p:nvSpPr>
        <p:spPr>
          <a:xfrm>
            <a:off x="12785201" y="177534"/>
            <a:ext cx="210312" cy="210312"/>
          </a:xfrm>
          <a:prstGeom prst="ellipse">
            <a:avLst/>
          </a:prstGeom>
          <a:solidFill>
            <a:srgbClr val="B48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3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2654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Final model: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3474720" cy="91440"/>
          </a:xfrm>
          <a:prstGeom prst="roundRect">
            <a:avLst/>
          </a:prstGeom>
          <a:solidFill>
            <a:srgbClr val="905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3A6DA4-525F-3E8E-2699-23699A7F00D8}"/>
              </a:ext>
            </a:extLst>
          </p:cNvPr>
          <p:cNvSpPr/>
          <p:nvPr/>
        </p:nvSpPr>
        <p:spPr>
          <a:xfrm>
            <a:off x="9448696" y="240406"/>
            <a:ext cx="210312" cy="210312"/>
          </a:xfrm>
          <a:prstGeom prst="ellipse">
            <a:avLst/>
          </a:prstGeom>
          <a:solidFill>
            <a:srgbClr val="905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C1A995-AA77-60FE-6E53-6108089E4D83}"/>
              </a:ext>
            </a:extLst>
          </p:cNvPr>
          <p:cNvSpPr/>
          <p:nvPr/>
        </p:nvSpPr>
        <p:spPr>
          <a:xfrm>
            <a:off x="10339435" y="244026"/>
            <a:ext cx="210312" cy="210312"/>
          </a:xfrm>
          <a:prstGeom prst="ellipse">
            <a:avLst/>
          </a:prstGeom>
          <a:solidFill>
            <a:srgbClr val="905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D5254842-647A-AA22-915F-A62A49F18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519" y="2212062"/>
            <a:ext cx="11334243" cy="319546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2B3E505-7421-E98B-0EDC-A2143564EF41}"/>
              </a:ext>
            </a:extLst>
          </p:cNvPr>
          <p:cNvSpPr/>
          <p:nvPr/>
        </p:nvSpPr>
        <p:spPr>
          <a:xfrm>
            <a:off x="11994606" y="235895"/>
            <a:ext cx="210312" cy="210312"/>
          </a:xfrm>
          <a:prstGeom prst="ellipse">
            <a:avLst/>
          </a:prstGeom>
          <a:solidFill>
            <a:srgbClr val="9055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bot hands touching each other&#10;&#10;Description automatically generated">
            <a:extLst>
              <a:ext uri="{FF2B5EF4-FFF2-40B4-BE49-F238E27FC236}">
                <a16:creationId xmlns:a16="http://schemas.microsoft.com/office/drawing/2014/main" id="{0C940D9C-1BFB-EE0D-D83B-45C64D3FB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3" b="3411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69B647-38F3-2501-8D32-BCD1A0605E4B}"/>
              </a:ext>
            </a:extLst>
          </p:cNvPr>
          <p:cNvCxnSpPr>
            <a:cxnSpLocks/>
          </p:cNvCxnSpPr>
          <p:nvPr/>
        </p:nvCxnSpPr>
        <p:spPr>
          <a:xfrm>
            <a:off x="2952750" y="1700213"/>
            <a:ext cx="62865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6D78BB2-D81B-F20D-45E5-99D810ADC236}"/>
              </a:ext>
            </a:extLst>
          </p:cNvPr>
          <p:cNvSpPr txBox="1">
            <a:spLocks/>
          </p:cNvSpPr>
          <p:nvPr/>
        </p:nvSpPr>
        <p:spPr>
          <a:xfrm>
            <a:off x="3228839" y="636464"/>
            <a:ext cx="5734322" cy="10489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chemeClr val="bg1"/>
                </a:solidFill>
              </a:rPr>
              <a:t>Models Selection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B0EB9BD-C920-F018-3505-7EC47DE2C2ED}"/>
              </a:ext>
            </a:extLst>
          </p:cNvPr>
          <p:cNvSpPr txBox="1">
            <a:spLocks/>
          </p:cNvSpPr>
          <p:nvPr/>
        </p:nvSpPr>
        <p:spPr>
          <a:xfrm>
            <a:off x="145256" y="5236186"/>
            <a:ext cx="5614987" cy="9791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Audio Model</a:t>
            </a:r>
          </a:p>
          <a:p>
            <a:pPr marL="800100" lvl="1" indent="-342900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Text Model</a:t>
            </a:r>
          </a:p>
          <a:p>
            <a:pPr marL="800100" lvl="1" indent="-342900"/>
            <a:r>
              <a:rPr lang="en-US" sz="3200" dirty="0">
                <a:solidFill>
                  <a:schemeClr val="accent2"/>
                </a:solidFill>
              </a:rPr>
              <a:t>Image Model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B2924-4154-DAFD-BC1D-3929E097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980B7-3655-B3B5-A9C8-BC55A830025D}"/>
              </a:ext>
            </a:extLst>
          </p:cNvPr>
          <p:cNvSpPr txBox="1"/>
          <p:nvPr/>
        </p:nvSpPr>
        <p:spPr>
          <a:xfrm>
            <a:off x="4167188" y="1938322"/>
            <a:ext cx="411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with implementation and evaluation </a:t>
            </a:r>
          </a:p>
        </p:txBody>
      </p:sp>
      <p:pic>
        <p:nvPicPr>
          <p:cNvPr id="8" name="Graphic 7" descr="Badge 3 with solid fill">
            <a:extLst>
              <a:ext uri="{FF2B5EF4-FFF2-40B4-BE49-F238E27FC236}">
                <a16:creationId xmlns:a16="http://schemas.microsoft.com/office/drawing/2014/main" id="{343AF21B-325D-0DE5-4BBF-007283946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7112" y="-388663"/>
            <a:ext cx="252138" cy="2521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12026-3CBC-F2CE-6793-73F534B7D5B0}"/>
              </a:ext>
            </a:extLst>
          </p:cNvPr>
          <p:cNvCxnSpPr>
            <a:cxnSpLocks/>
          </p:cNvCxnSpPr>
          <p:nvPr/>
        </p:nvCxnSpPr>
        <p:spPr>
          <a:xfrm>
            <a:off x="-436895" y="705846"/>
            <a:ext cx="0" cy="6429472"/>
          </a:xfrm>
          <a:prstGeom prst="line">
            <a:avLst/>
          </a:prstGeom>
          <a:ln>
            <a:solidFill>
              <a:srgbClr val="A01085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54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2CD71F8-8E65-D8E0-D541-E96A31DCEE4E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4ADA18-9187-AB84-6093-EED1E9E4FA2F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3AA18-3746-8B2F-E22A-979C9F09177F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66BC-ED42-EA34-511C-B7313513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44</a:t>
            </a:fld>
            <a:endParaRPr lang="en-US" dirty="0"/>
          </a:p>
        </p:txBody>
      </p:sp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E6E48B08-E0C0-C243-BE07-9792B159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9A5C04-A0B7-2B26-0B2A-7D431A104199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AAB40E-A571-480B-C88C-80184ACFB80F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D4F1E8-A4CB-4030-5E86-B3B740239F7B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909C44-D338-A386-67E8-620736A88176}"/>
              </a:ext>
            </a:extLst>
          </p:cNvPr>
          <p:cNvGrpSpPr/>
          <p:nvPr/>
        </p:nvGrpSpPr>
        <p:grpSpPr>
          <a:xfrm>
            <a:off x="1630040" y="1999067"/>
            <a:ext cx="4741728" cy="2963690"/>
            <a:chOff x="730158" y="1999067"/>
            <a:chExt cx="4741728" cy="29636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33D0-B8CB-1E6F-3A3D-49FD212E68AD}"/>
                </a:ext>
              </a:extLst>
            </p:cNvPr>
            <p:cNvSpPr txBox="1"/>
            <p:nvPr/>
          </p:nvSpPr>
          <p:spPr>
            <a:xfrm>
              <a:off x="730158" y="2969959"/>
              <a:ext cx="30619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Existing Techniques</a:t>
              </a:r>
              <a:endParaRPr lang="en-US" sz="32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F2ABFF-6A53-6467-97C0-D93B1CA3E113}"/>
                </a:ext>
              </a:extLst>
            </p:cNvPr>
            <p:cNvSpPr/>
            <p:nvPr/>
          </p:nvSpPr>
          <p:spPr>
            <a:xfrm>
              <a:off x="752245" y="1999067"/>
              <a:ext cx="3061921" cy="2963690"/>
            </a:xfrm>
            <a:prstGeom prst="ellipse">
              <a:avLst/>
            </a:prstGeom>
            <a:noFill/>
            <a:ln w="28575" cap="rnd" cmpd="sng">
              <a:solidFill>
                <a:srgbClr val="A773F4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EDB12D1-5565-CB00-2B41-B82B256E00B0}"/>
                </a:ext>
              </a:extLst>
            </p:cNvPr>
            <p:cNvCxnSpPr>
              <a:stCxn id="16" idx="7"/>
            </p:cNvCxnSpPr>
            <p:nvPr/>
          </p:nvCxnSpPr>
          <p:spPr>
            <a:xfrm rot="5400000" flipH="1" flipV="1">
              <a:off x="4225534" y="1346395"/>
              <a:ext cx="226918" cy="1946471"/>
            </a:xfrm>
            <a:prstGeom prst="bentConnector4">
              <a:avLst>
                <a:gd name="adj1" fmla="val 100741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5D2063BE-ADFD-B254-31FC-1551CB4CC716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3814166" y="3480912"/>
              <a:ext cx="1657720" cy="12700"/>
            </a:xfrm>
            <a:prstGeom prst="bentConnector3">
              <a:avLst>
                <a:gd name="adj1" fmla="val -782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E149ED9-D6E6-6552-1A0B-E7C26DE75373}"/>
                </a:ext>
              </a:extLst>
            </p:cNvPr>
            <p:cNvCxnSpPr>
              <a:stCxn id="16" idx="5"/>
            </p:cNvCxnSpPr>
            <p:nvPr/>
          </p:nvCxnSpPr>
          <p:spPr>
            <a:xfrm rot="16200000" flipH="1">
              <a:off x="4223018" y="3671474"/>
              <a:ext cx="231951" cy="1946471"/>
            </a:xfrm>
            <a:prstGeom prst="bentConnector4">
              <a:avLst>
                <a:gd name="adj1" fmla="val 98555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B527240-27A5-7CB7-9135-84446C52E0AC}"/>
              </a:ext>
            </a:extLst>
          </p:cNvPr>
          <p:cNvSpPr txBox="1"/>
          <p:nvPr/>
        </p:nvSpPr>
        <p:spPr>
          <a:xfrm>
            <a:off x="6371768" y="20317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Forensic Analysis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81E8CC-A246-6B55-0DCF-8819BDAB75F9}"/>
              </a:ext>
            </a:extLst>
          </p:cNvPr>
          <p:cNvSpPr txBox="1"/>
          <p:nvPr/>
        </p:nvSpPr>
        <p:spPr>
          <a:xfrm>
            <a:off x="6393854" y="33089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Times New Roman" panose="02020603050405020304" pitchFamily="18" charset="0"/>
              </a:rPr>
              <a:t>GAN Fingerprints</a:t>
            </a:r>
            <a:endParaRPr lang="en-GB" sz="1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DF4E39-2A52-75A2-E056-441F7A16D2F5}"/>
              </a:ext>
            </a:extLst>
          </p:cNvPr>
          <p:cNvSpPr txBox="1"/>
          <p:nvPr/>
        </p:nvSpPr>
        <p:spPr>
          <a:xfrm>
            <a:off x="6360975" y="45789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D226D6B-FDBC-C23C-3C0E-BF34CB737F78}"/>
              </a:ext>
            </a:extLst>
          </p:cNvPr>
          <p:cNvSpPr/>
          <p:nvPr/>
        </p:nvSpPr>
        <p:spPr>
          <a:xfrm rot="20565155">
            <a:off x="4233179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6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F199D9D-4EF0-F1C2-AF30-4A17589B6CE7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831D13-6C86-026E-9661-C86C5323CF9A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D52744-CE28-FC77-AC4A-D8A1E9208248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cxnSpLocks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45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Image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99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46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 using CNN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Image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6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47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 using CNN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Image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1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914400" cy="91440"/>
          </a:xfrm>
          <a:prstGeom prst="roundRect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B3E505-7421-E98B-0EDC-A2143564EF41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5B104-EB7B-1DC9-D114-1534F3709EB7}"/>
              </a:ext>
            </a:extLst>
          </p:cNvPr>
          <p:cNvSpPr txBox="1"/>
          <p:nvPr/>
        </p:nvSpPr>
        <p:spPr>
          <a:xfrm>
            <a:off x="580670" y="998641"/>
            <a:ext cx="10901783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Data acquisition: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Data was 140 thousand images, split evenly having fake images from StyleGAN 1 created by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flickr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images collected by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train its GAN models.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 Architecture: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model using  4 CNN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[32,64,128,128]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Layers and 1 Feed forward layer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[128 ]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0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07525-E15B-51D9-3EB8-C9D14C664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30" y="3404550"/>
            <a:ext cx="4064170" cy="33807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E61C50-30B2-AE55-7FBC-6AB8AC771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3553" y="3888262"/>
            <a:ext cx="4503304" cy="22950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 rot="5054297">
            <a:off x="-2631679" y="3522621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Augmentation: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CA2E4903-84A7-97B4-BB4D-8C03DCCB7786}"/>
              </a:ext>
            </a:extLst>
          </p:cNvPr>
          <p:cNvSpPr/>
          <p:nvPr/>
        </p:nvSpPr>
        <p:spPr>
          <a:xfrm rot="20528457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26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49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 using CNN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Image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Model Architecture </a:t>
            </a:r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Preparation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4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984BA8-C644-015F-04E0-D9DF70A9A8B8}"/>
              </a:ext>
            </a:extLst>
          </p:cNvPr>
          <p:cNvCxnSpPr>
            <a:cxnSpLocks/>
          </p:cNvCxnSpPr>
          <p:nvPr/>
        </p:nvCxnSpPr>
        <p:spPr>
          <a:xfrm>
            <a:off x="207414" y="116114"/>
            <a:ext cx="0" cy="6546266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C313A7-394E-35BF-1F6E-248D3D462718}"/>
              </a:ext>
            </a:extLst>
          </p:cNvPr>
          <p:cNvSpPr txBox="1"/>
          <p:nvPr/>
        </p:nvSpPr>
        <p:spPr>
          <a:xfrm>
            <a:off x="545382" y="-11826"/>
            <a:ext cx="4471988" cy="79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in scientific scene.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34B67-D21C-5A93-9935-62860BB81D2F}"/>
              </a:ext>
            </a:extLst>
          </p:cNvPr>
          <p:cNvSpPr txBox="1"/>
          <p:nvPr/>
        </p:nvSpPr>
        <p:spPr>
          <a:xfrm rot="5400000">
            <a:off x="-2984928" y="5209368"/>
            <a:ext cx="6772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A544E8-7C0A-67BE-46EF-7B385A4D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97647-8BF9-95A2-CD31-AC42EF945C40}"/>
              </a:ext>
            </a:extLst>
          </p:cNvPr>
          <p:cNvSpPr txBox="1"/>
          <p:nvPr/>
        </p:nvSpPr>
        <p:spPr>
          <a:xfrm>
            <a:off x="1121690" y="1908809"/>
            <a:ext cx="105974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Multimodal Detection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Real-time Detection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Generalizability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Explainability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A4CDDB-F3EC-CCAB-AB3C-C55574D20A25}"/>
              </a:ext>
            </a:extLst>
          </p:cNvPr>
          <p:cNvSpPr txBox="1"/>
          <p:nvPr/>
        </p:nvSpPr>
        <p:spPr>
          <a:xfrm>
            <a:off x="-749509" y="-938326"/>
            <a:ext cx="3851162" cy="79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7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Techniques</a:t>
            </a: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7" name="Graphic 26" descr="Badge 3 with solid fill">
            <a:extLst>
              <a:ext uri="{FF2B5EF4-FFF2-40B4-BE49-F238E27FC236}">
                <a16:creationId xmlns:a16="http://schemas.microsoft.com/office/drawing/2014/main" id="{7B967434-A4E4-D108-BD62-432BC9C8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81" y="7627261"/>
            <a:ext cx="443845" cy="443845"/>
          </a:xfrm>
          <a:prstGeom prst="rect">
            <a:avLst/>
          </a:prstGeom>
        </p:spPr>
      </p:pic>
      <p:pic>
        <p:nvPicPr>
          <p:cNvPr id="25" name="Graphic 24" descr="Badge with solid fill">
            <a:extLst>
              <a:ext uri="{FF2B5EF4-FFF2-40B4-BE49-F238E27FC236}">
                <a16:creationId xmlns:a16="http://schemas.microsoft.com/office/drawing/2014/main" id="{79B49D77-F36C-E6CA-67E2-263478ED0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81" y="329402"/>
            <a:ext cx="443845" cy="443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A278D-373D-242F-B01D-722D29A52D41}"/>
              </a:ext>
            </a:extLst>
          </p:cNvPr>
          <p:cNvSpPr txBox="1"/>
          <p:nvPr/>
        </p:nvSpPr>
        <p:spPr>
          <a:xfrm rot="5104247">
            <a:off x="-2610849" y="5471074"/>
            <a:ext cx="3086807" cy="45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DFB374-C655-6B07-AA0D-2E34BD01FD19}"/>
              </a:ext>
            </a:extLst>
          </p:cNvPr>
          <p:cNvCxnSpPr>
            <a:cxnSpLocks/>
          </p:cNvCxnSpPr>
          <p:nvPr/>
        </p:nvCxnSpPr>
        <p:spPr>
          <a:xfrm>
            <a:off x="207414" y="-51043"/>
            <a:ext cx="0" cy="293361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BFAFA6-EE25-E239-D32E-17A44254C1FD}"/>
              </a:ext>
            </a:extLst>
          </p:cNvPr>
          <p:cNvCxnSpPr>
            <a:cxnSpLocks/>
          </p:cNvCxnSpPr>
          <p:nvPr/>
        </p:nvCxnSpPr>
        <p:spPr>
          <a:xfrm>
            <a:off x="207414" y="-159429"/>
            <a:ext cx="0" cy="159429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A8D6AB-A9F2-37C4-9C62-6C56C1B46C1D}"/>
              </a:ext>
            </a:extLst>
          </p:cNvPr>
          <p:cNvCxnSpPr>
            <a:cxnSpLocks/>
          </p:cNvCxnSpPr>
          <p:nvPr/>
        </p:nvCxnSpPr>
        <p:spPr>
          <a:xfrm>
            <a:off x="207414" y="6649035"/>
            <a:ext cx="2" cy="237087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A9699A-EF1A-5C7B-22C3-B2283928020B}"/>
              </a:ext>
            </a:extLst>
          </p:cNvPr>
          <p:cNvCxnSpPr>
            <a:cxnSpLocks/>
          </p:cNvCxnSpPr>
          <p:nvPr/>
        </p:nvCxnSpPr>
        <p:spPr>
          <a:xfrm flipH="1">
            <a:off x="207414" y="6878003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2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355730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Data Preparation: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5CC031-A762-7A7A-D29A-9BDF031FD10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418E47-AB61-0A8F-0A0D-87572C3ADA1B}"/>
              </a:ext>
            </a:extLst>
          </p:cNvPr>
          <p:cNvSpPr/>
          <p:nvPr/>
        </p:nvSpPr>
        <p:spPr>
          <a:xfrm>
            <a:off x="8639452" y="299842"/>
            <a:ext cx="1371600" cy="91440"/>
          </a:xfrm>
          <a:prstGeom prst="roundRect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B3E505-7421-E98B-0EDC-A2143564EF41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C7A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 rot="5054297">
            <a:off x="-2631679" y="3522621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Augmentation: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CA2E4903-84A7-97B4-BB4D-8C03DCCB7786}"/>
              </a:ext>
            </a:extLst>
          </p:cNvPr>
          <p:cNvSpPr/>
          <p:nvPr/>
        </p:nvSpPr>
        <p:spPr>
          <a:xfrm rot="20528457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B0218-0E58-92DC-5827-40B3E8D3E9F4}"/>
              </a:ext>
            </a:extLst>
          </p:cNvPr>
          <p:cNvSpPr txBox="1"/>
          <p:nvPr/>
        </p:nvSpPr>
        <p:spPr>
          <a:xfrm>
            <a:off x="566514" y="1193002"/>
            <a:ext cx="8162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Testing on Biased Data: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A9ACF6-A1CF-15FF-2C69-F01783514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318" y="1939085"/>
            <a:ext cx="4639322" cy="4191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A18513-8011-F30C-AE72-730267E4C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463" y="2786631"/>
            <a:ext cx="6451997" cy="25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6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-1110212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2B3E505-7421-E98B-0EDC-A2143564EF41}"/>
              </a:ext>
            </a:extLst>
          </p:cNvPr>
          <p:cNvSpPr/>
          <p:nvPr/>
        </p:nvSpPr>
        <p:spPr>
          <a:xfrm>
            <a:off x="12519482" y="175788"/>
            <a:ext cx="210312" cy="210312"/>
          </a:xfrm>
          <a:prstGeom prst="ellipse">
            <a:avLst/>
          </a:prstGeom>
          <a:solidFill>
            <a:srgbClr val="9C66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>
            <a:off x="1044004" y="375312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Preparation: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2AB37C-3849-4C4B-B653-0A5BE5DD7AF6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B5418D0-38FA-0286-B0A1-250FEACAA984}"/>
              </a:ext>
            </a:extLst>
          </p:cNvPr>
          <p:cNvSpPr/>
          <p:nvPr/>
        </p:nvSpPr>
        <p:spPr>
          <a:xfrm>
            <a:off x="8639452" y="299842"/>
            <a:ext cx="1554480" cy="91440"/>
          </a:xfrm>
          <a:prstGeom prst="roundRect">
            <a:avLst/>
          </a:prstGeom>
          <a:solidFill>
            <a:srgbClr val="B58D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C53497-C715-50E3-9F5F-FBC3C3288E13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B58D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35AEB8-0D35-7672-2BC4-D1A8F6AF83DC}"/>
              </a:ext>
            </a:extLst>
          </p:cNvPr>
          <p:cNvSpPr txBox="1"/>
          <p:nvPr/>
        </p:nvSpPr>
        <p:spPr>
          <a:xfrm>
            <a:off x="495807" y="903459"/>
            <a:ext cx="11136561" cy="1055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It had generalization problems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data have various image size ranging between 512 – 1024.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EFF0BB3-FA40-B53D-617C-CB9C71D87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166238"/>
              </p:ext>
            </p:extLst>
          </p:nvPr>
        </p:nvGraphicFramePr>
        <p:xfrm>
          <a:off x="495806" y="1992502"/>
          <a:ext cx="8522676" cy="4359149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109311">
                  <a:extLst>
                    <a:ext uri="{9D8B030D-6E8A-4147-A177-3AD203B41FA5}">
                      <a16:colId xmlns:a16="http://schemas.microsoft.com/office/drawing/2014/main" val="2123463620"/>
                    </a:ext>
                  </a:extLst>
                </a:gridCol>
                <a:gridCol w="1529969">
                  <a:extLst>
                    <a:ext uri="{9D8B030D-6E8A-4147-A177-3AD203B41FA5}">
                      <a16:colId xmlns:a16="http://schemas.microsoft.com/office/drawing/2014/main" val="2005757484"/>
                    </a:ext>
                  </a:extLst>
                </a:gridCol>
                <a:gridCol w="1270659">
                  <a:extLst>
                    <a:ext uri="{9D8B030D-6E8A-4147-A177-3AD203B41FA5}">
                      <a16:colId xmlns:a16="http://schemas.microsoft.com/office/drawing/2014/main" val="2449933262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308899035"/>
                    </a:ext>
                  </a:extLst>
                </a:gridCol>
                <a:gridCol w="1353787">
                  <a:extLst>
                    <a:ext uri="{9D8B030D-6E8A-4147-A177-3AD203B41FA5}">
                      <a16:colId xmlns:a16="http://schemas.microsoft.com/office/drawing/2014/main" val="1183313129"/>
                    </a:ext>
                  </a:extLst>
                </a:gridCol>
                <a:gridCol w="2059542">
                  <a:extLst>
                    <a:ext uri="{9D8B030D-6E8A-4147-A177-3AD203B41FA5}">
                      <a16:colId xmlns:a16="http://schemas.microsoft.com/office/drawing/2014/main" val="4005009962"/>
                    </a:ext>
                  </a:extLst>
                </a:gridCol>
              </a:tblGrid>
              <a:tr h="260326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200K images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37719"/>
                  </a:ext>
                </a:extLst>
              </a:tr>
              <a:tr h="260326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635450"/>
                  </a:ext>
                </a:extLst>
              </a:tr>
              <a:tr h="34712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Train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Validate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Test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021566"/>
                  </a:ext>
                </a:extLst>
              </a:tr>
              <a:tr h="5206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Real: 70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Fake: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70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Real: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15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Fake: 15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Real: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15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Fake: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15 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8308495"/>
                  </a:ext>
                </a:extLst>
              </a:tr>
              <a:tr h="462864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70k Flickr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3k SD V2.1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15 k CelebA HQ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3k SDXL 1.0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15 k </a:t>
                      </a:r>
                      <a:r>
                        <a:rPr lang="en-US" sz="1600" b="0" dirty="0" err="1">
                          <a:effectLst/>
                        </a:rPr>
                        <a:t>CelebA</a:t>
                      </a:r>
                      <a:r>
                        <a:rPr lang="en-US" sz="1600" b="0" dirty="0">
                          <a:effectLst/>
                        </a:rPr>
                        <a:t> HQ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2536 SD 1.4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8391023"/>
                  </a:ext>
                </a:extLst>
              </a:tr>
              <a:tr h="462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3k SD V1.5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3k SG1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3116 SG1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8937780"/>
                  </a:ext>
                </a:extLst>
              </a:tr>
              <a:tr h="231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16k SG1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</a:rPr>
                        <a:t>3k EG3D</a:t>
                      </a:r>
                      <a:endParaRPr lang="en-US" sz="1600" b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3116 EG3D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4428675"/>
                  </a:ext>
                </a:extLst>
              </a:tr>
              <a:tr h="462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16k EG3d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16k     S SG2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3116  S SG2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2608791"/>
                  </a:ext>
                </a:extLst>
              </a:tr>
              <a:tr h="462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16k  S SG2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16k     S SD1.4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3116  S SD1.4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815197"/>
                  </a:ext>
                </a:extLst>
              </a:tr>
              <a:tr h="4628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16k  S SD1.4</a:t>
                      </a:r>
                      <a:endParaRPr lang="en-US" sz="1600" b="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23909"/>
                  </a:ext>
                </a:extLst>
              </a:tr>
              <a:tr h="26032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70 % Data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15 % Data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15 % Data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009974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273DE57B-7EFB-B37F-52D5-C2E6D6598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489" y="2323305"/>
            <a:ext cx="3080762" cy="300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5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52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-1110212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>
            <a:off x="1044004" y="375312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Preparation: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FF7ECDB-C25C-4959-71F9-B7D9F542159C}"/>
              </a:ext>
            </a:extLst>
          </p:cNvPr>
          <p:cNvSpPr/>
          <p:nvPr/>
        </p:nvSpPr>
        <p:spPr>
          <a:xfrm>
            <a:off x="10384113" y="235319"/>
            <a:ext cx="210312" cy="210312"/>
          </a:xfrm>
          <a:prstGeom prst="ellipse">
            <a:avLst/>
          </a:prstGeom>
          <a:solidFill>
            <a:srgbClr val="9C66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5D52A0-EEAA-1C9B-9909-955A84B9C44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AFC98C-7295-36B3-B40F-076BF1E05F10}"/>
              </a:ext>
            </a:extLst>
          </p:cNvPr>
          <p:cNvSpPr/>
          <p:nvPr/>
        </p:nvSpPr>
        <p:spPr>
          <a:xfrm>
            <a:off x="8639452" y="299842"/>
            <a:ext cx="1828800" cy="91440"/>
          </a:xfrm>
          <a:prstGeom prst="roundRect">
            <a:avLst/>
          </a:prstGeom>
          <a:solidFill>
            <a:srgbClr val="9C66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D8CF60-82FB-4DFC-0F96-A9DA78C5D7D0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9C66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FC71C0-CB99-8692-1615-14756683FE03}"/>
              </a:ext>
            </a:extLst>
          </p:cNvPr>
          <p:cNvSpPr txBox="1"/>
          <p:nvPr/>
        </p:nvSpPr>
        <p:spPr>
          <a:xfrm rot="4893263">
            <a:off x="-3230801" y="3421272"/>
            <a:ext cx="4900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Use Pre-trained Models:</a:t>
            </a:r>
            <a:endParaRPr lang="en-US" sz="3200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95220E9B-6F5D-1550-F501-3FD047557B73}"/>
              </a:ext>
            </a:extLst>
          </p:cNvPr>
          <p:cNvSpPr/>
          <p:nvPr/>
        </p:nvSpPr>
        <p:spPr>
          <a:xfrm rot="20845144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91F2CA-FCB3-61FB-73BC-E05FBF98EE06}"/>
              </a:ext>
            </a:extLst>
          </p:cNvPr>
          <p:cNvSpPr txBox="1"/>
          <p:nvPr/>
        </p:nvSpPr>
        <p:spPr>
          <a:xfrm>
            <a:off x="5300350" y="1058781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Fake Data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03D299-6FD9-FBE4-70D0-29138CF724FD}"/>
              </a:ext>
            </a:extLst>
          </p:cNvPr>
          <p:cNvCxnSpPr/>
          <p:nvPr/>
        </p:nvCxnSpPr>
        <p:spPr>
          <a:xfrm>
            <a:off x="5786615" y="1375037"/>
            <a:ext cx="0" cy="598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840E490-EB20-92D3-474A-E5B5D75A9D80}"/>
              </a:ext>
            </a:extLst>
          </p:cNvPr>
          <p:cNvCxnSpPr/>
          <p:nvPr/>
        </p:nvCxnSpPr>
        <p:spPr>
          <a:xfrm flipH="1">
            <a:off x="2287145" y="1973179"/>
            <a:ext cx="33482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F9D14-D6F5-3C17-9FB8-01D761AC4E7A}"/>
              </a:ext>
            </a:extLst>
          </p:cNvPr>
          <p:cNvCxnSpPr/>
          <p:nvPr/>
        </p:nvCxnSpPr>
        <p:spPr>
          <a:xfrm>
            <a:off x="2287145" y="1976079"/>
            <a:ext cx="0" cy="6325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305C28-999A-B33E-1809-74E5BFA7B91D}"/>
              </a:ext>
            </a:extLst>
          </p:cNvPr>
          <p:cNvCxnSpPr/>
          <p:nvPr/>
        </p:nvCxnSpPr>
        <p:spPr>
          <a:xfrm flipH="1">
            <a:off x="1248991" y="2598821"/>
            <a:ext cx="907525" cy="97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9141E4-F43C-D270-1B4A-5FF3C0C63966}"/>
              </a:ext>
            </a:extLst>
          </p:cNvPr>
          <p:cNvCxnSpPr/>
          <p:nvPr/>
        </p:nvCxnSpPr>
        <p:spPr>
          <a:xfrm>
            <a:off x="2156516" y="2598821"/>
            <a:ext cx="12925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E10CC0-D8FC-C61C-DED5-60886548995A}"/>
              </a:ext>
            </a:extLst>
          </p:cNvPr>
          <p:cNvCxnSpPr/>
          <p:nvPr/>
        </p:nvCxnSpPr>
        <p:spPr>
          <a:xfrm>
            <a:off x="1248991" y="2608596"/>
            <a:ext cx="0" cy="9350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B8BC85-2640-7698-5122-60EA166B4940}"/>
              </a:ext>
            </a:extLst>
          </p:cNvPr>
          <p:cNvCxnSpPr/>
          <p:nvPr/>
        </p:nvCxnSpPr>
        <p:spPr>
          <a:xfrm>
            <a:off x="3435301" y="2578195"/>
            <a:ext cx="0" cy="9556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76D40D-5EFF-07CB-3979-537515FF25BD}"/>
              </a:ext>
            </a:extLst>
          </p:cNvPr>
          <p:cNvCxnSpPr/>
          <p:nvPr/>
        </p:nvCxnSpPr>
        <p:spPr>
          <a:xfrm>
            <a:off x="5635361" y="1973179"/>
            <a:ext cx="40563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E50264-D1C5-2ABD-3ED0-21B496B422F4}"/>
              </a:ext>
            </a:extLst>
          </p:cNvPr>
          <p:cNvCxnSpPr/>
          <p:nvPr/>
        </p:nvCxnSpPr>
        <p:spPr>
          <a:xfrm>
            <a:off x="9677971" y="1973179"/>
            <a:ext cx="13751" cy="15606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FD0997-D0C3-75BE-EAAD-8511721B39E1}"/>
              </a:ext>
            </a:extLst>
          </p:cNvPr>
          <p:cNvCxnSpPr/>
          <p:nvPr/>
        </p:nvCxnSpPr>
        <p:spPr>
          <a:xfrm>
            <a:off x="5786615" y="1966304"/>
            <a:ext cx="0" cy="14634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91DBE6C-E3D2-38D4-6800-784983FC4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407" y="3368842"/>
            <a:ext cx="2650296" cy="275520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BFA2B24-DEF7-1163-14FD-DF9E7C81E027}"/>
              </a:ext>
            </a:extLst>
          </p:cNvPr>
          <p:cNvSpPr txBox="1"/>
          <p:nvPr/>
        </p:nvSpPr>
        <p:spPr>
          <a:xfrm>
            <a:off x="4413452" y="3000482"/>
            <a:ext cx="2151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Synthetic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033C29-9AFF-2657-EC3C-7C60B369822B}"/>
              </a:ext>
            </a:extLst>
          </p:cNvPr>
          <p:cNvSpPr txBox="1"/>
          <p:nvPr/>
        </p:nvSpPr>
        <p:spPr>
          <a:xfrm>
            <a:off x="1471683" y="2219176"/>
            <a:ext cx="148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Style GAN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F7C75B4-3CFE-346C-8B8F-3FB45A346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152" y="3533846"/>
            <a:ext cx="1766297" cy="188213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4F6D2D1-4BB8-CBF7-9FDB-8C521FF614F4}"/>
              </a:ext>
            </a:extLst>
          </p:cNvPr>
          <p:cNvSpPr txBox="1"/>
          <p:nvPr/>
        </p:nvSpPr>
        <p:spPr>
          <a:xfrm>
            <a:off x="2996102" y="3164514"/>
            <a:ext cx="1189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GAN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F01FC8A-86F6-19C9-2F0D-87F1BD035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6" y="3563310"/>
            <a:ext cx="1746630" cy="185267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919C0A-17C6-F1BD-1A6D-7A97A58ACEDE}"/>
              </a:ext>
            </a:extLst>
          </p:cNvPr>
          <p:cNvSpPr txBox="1"/>
          <p:nvPr/>
        </p:nvSpPr>
        <p:spPr>
          <a:xfrm>
            <a:off x="850230" y="3245089"/>
            <a:ext cx="1106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SG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A462C53-48E8-DFF9-690D-F872BBC21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20" y="3429755"/>
            <a:ext cx="1906565" cy="19065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214CEBD-723F-3478-0880-EC5738418420}"/>
              </a:ext>
            </a:extLst>
          </p:cNvPr>
          <p:cNvSpPr txBox="1"/>
          <p:nvPr/>
        </p:nvSpPr>
        <p:spPr>
          <a:xfrm>
            <a:off x="8726536" y="3069064"/>
            <a:ext cx="246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 Diffusion</a:t>
            </a:r>
          </a:p>
        </p:txBody>
      </p:sp>
    </p:spTree>
    <p:extLst>
      <p:ext uri="{BB962C8B-B14F-4D97-AF65-F5344CB8AC3E}">
        <p14:creationId xmlns:p14="http://schemas.microsoft.com/office/powerpoint/2010/main" val="137430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  <a:endCxn id="48" idx="0"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endCxn id="51" idx="0"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endCxn id="42" idx="0"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53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6D577AF-F7D4-E0C0-4258-B29D87410D24}"/>
              </a:ext>
            </a:extLst>
          </p:cNvPr>
          <p:cNvSpPr txBox="1">
            <a:spLocks/>
          </p:cNvSpPr>
          <p:nvPr/>
        </p:nvSpPr>
        <p:spPr>
          <a:xfrm>
            <a:off x="1523246" y="2826509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Model from scratch using CNN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C8822FF-FCF7-7B2C-29B3-F5476A81D42B}"/>
              </a:ext>
            </a:extLst>
          </p:cNvPr>
          <p:cNvSpPr txBox="1">
            <a:spLocks/>
          </p:cNvSpPr>
          <p:nvPr/>
        </p:nvSpPr>
        <p:spPr>
          <a:xfrm>
            <a:off x="1522608" y="4298693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acquisition.</a:t>
            </a:r>
          </a:p>
          <a:p>
            <a:r>
              <a:rPr lang="en-US" dirty="0"/>
              <a:t>Model Architecture .</a:t>
            </a: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Image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99F76F-EEA9-D59B-264D-986B71B9BE9E}"/>
              </a:ext>
            </a:extLst>
          </p:cNvPr>
          <p:cNvSpPr/>
          <p:nvPr/>
        </p:nvSpPr>
        <p:spPr>
          <a:xfrm>
            <a:off x="2370351" y="2765868"/>
            <a:ext cx="444500" cy="343445"/>
          </a:xfrm>
          <a:prstGeom prst="ellipse">
            <a:avLst/>
          </a:prstGeom>
          <a:solidFill>
            <a:srgbClr val="A773F4"/>
          </a:solidFill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94296B8-EECE-E5B7-0616-3ED527D275AF}"/>
              </a:ext>
            </a:extLst>
          </p:cNvPr>
          <p:cNvSpPr/>
          <p:nvPr/>
        </p:nvSpPr>
        <p:spPr>
          <a:xfrm>
            <a:off x="5919097" y="3063412"/>
            <a:ext cx="444500" cy="343445"/>
          </a:xfrm>
          <a:prstGeom prst="ellipse">
            <a:avLst/>
          </a:prstGeom>
          <a:solidFill>
            <a:srgbClr val="FF6E9C"/>
          </a:solidFill>
          <a:ln>
            <a:solidFill>
              <a:srgbClr val="FF6E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BE64A414-EEDB-5C43-AD95-45332E3AC9FD}"/>
              </a:ext>
            </a:extLst>
          </p:cNvPr>
          <p:cNvSpPr txBox="1">
            <a:spLocks/>
          </p:cNvSpPr>
          <p:nvPr/>
        </p:nvSpPr>
        <p:spPr>
          <a:xfrm>
            <a:off x="5071354" y="4596237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acquisition.</a:t>
            </a:r>
          </a:p>
          <a:p>
            <a:r>
              <a:rPr lang="en-US"/>
              <a:t>Model Architecture </a:t>
            </a:r>
            <a:endParaRPr lang="en-US" dirty="0"/>
          </a:p>
        </p:txBody>
      </p:sp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05E9C92-1A82-295E-A6A5-DC2F1326DD47}"/>
              </a:ext>
            </a:extLst>
          </p:cNvPr>
          <p:cNvSpPr txBox="1">
            <a:spLocks/>
          </p:cNvSpPr>
          <p:nvPr/>
        </p:nvSpPr>
        <p:spPr>
          <a:xfrm>
            <a:off x="8562038" y="4298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EDE3FD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Architecture.</a:t>
            </a:r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358DE-9CC3-BB96-E706-4F40E3F8D3C1}"/>
              </a:ext>
            </a:extLst>
          </p:cNvPr>
          <p:cNvSpPr/>
          <p:nvPr/>
        </p:nvSpPr>
        <p:spPr>
          <a:xfrm>
            <a:off x="9409781" y="2765871"/>
            <a:ext cx="444500" cy="343445"/>
          </a:xfrm>
          <a:prstGeom prst="ellipse">
            <a:avLst/>
          </a:prstGeom>
          <a:solidFill>
            <a:srgbClr val="00CBE2"/>
          </a:solidFill>
          <a:ln>
            <a:solidFill>
              <a:srgbClr val="1ABDE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707074C9-2A1E-D0D4-E77A-40CBFD381F00}"/>
              </a:ext>
            </a:extLst>
          </p:cNvPr>
          <p:cNvSpPr txBox="1">
            <a:spLocks/>
          </p:cNvSpPr>
          <p:nvPr/>
        </p:nvSpPr>
        <p:spPr>
          <a:xfrm>
            <a:off x="5071992" y="3124053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Preparation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3DA4B61-B972-B981-CDAB-AD421D6A7424}"/>
              </a:ext>
            </a:extLst>
          </p:cNvPr>
          <p:cNvSpPr txBox="1">
            <a:spLocks/>
          </p:cNvSpPr>
          <p:nvPr/>
        </p:nvSpPr>
        <p:spPr>
          <a:xfrm>
            <a:off x="8562676" y="2826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A773F4"/>
          </a:solidFill>
        </p:spPr>
        <p:txBody>
          <a:bodyPr vert="horz" wrap="square" lIns="91440" tIns="9144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Pre-trained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28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-1110212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>
            <a:off x="1044004" y="-771316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Augmentation: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FF7ECDB-C25C-4959-71F9-B7D9F542159C}"/>
              </a:ext>
            </a:extLst>
          </p:cNvPr>
          <p:cNvSpPr/>
          <p:nvPr/>
        </p:nvSpPr>
        <p:spPr>
          <a:xfrm>
            <a:off x="10384113" y="235319"/>
            <a:ext cx="210312" cy="210312"/>
          </a:xfrm>
          <a:prstGeom prst="ellipse">
            <a:avLst/>
          </a:prstGeom>
          <a:solidFill>
            <a:srgbClr val="8E50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5D52A0-EEAA-1C9B-9909-955A84B9C44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AFC98C-7295-36B3-B40F-076BF1E05F10}"/>
              </a:ext>
            </a:extLst>
          </p:cNvPr>
          <p:cNvSpPr/>
          <p:nvPr/>
        </p:nvSpPr>
        <p:spPr>
          <a:xfrm>
            <a:off x="8639452" y="299842"/>
            <a:ext cx="2651760" cy="91440"/>
          </a:xfrm>
          <a:prstGeom prst="roundRect">
            <a:avLst/>
          </a:prstGeom>
          <a:solidFill>
            <a:srgbClr val="8E50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D8CF60-82FB-4DFC-0F96-A9DA78C5D7D0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8E50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FC71C0-CB99-8692-1615-14756683FE03}"/>
              </a:ext>
            </a:extLst>
          </p:cNvPr>
          <p:cNvSpPr txBox="1"/>
          <p:nvPr/>
        </p:nvSpPr>
        <p:spPr>
          <a:xfrm>
            <a:off x="977432" y="340475"/>
            <a:ext cx="4900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Use Pre-trained Models: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AADA6C-A021-6470-AE25-7607A7455430}"/>
              </a:ext>
            </a:extLst>
          </p:cNvPr>
          <p:cNvSpPr txBox="1"/>
          <p:nvPr/>
        </p:nvSpPr>
        <p:spPr>
          <a:xfrm>
            <a:off x="1069706" y="1221311"/>
            <a:ext cx="10320727" cy="4656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achieve robustness and generalization we decided to use state of the art pre trained models and vision transformers.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endParaRPr lang="en-US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200" b="1" dirty="0" err="1"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Xception</a:t>
            </a:r>
            <a:r>
              <a:rPr lang="en-US" sz="2200" b="1" dirty="0">
                <a:effectLst/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we choose this model due to its efficient calculations using the depth wise operations to reduce number of parameters, and number of operations</a:t>
            </a:r>
          </a:p>
          <a:p>
            <a:pPr marL="800100" lvl="1" indent="-342900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 Net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Allows versatility as it dynamically Scales its own network width, depth, and resolution, the difference between versions is in the resolution. </a:t>
            </a:r>
          </a:p>
          <a:p>
            <a:pPr marL="800100" lvl="1" indent="-342900">
              <a:lnSpc>
                <a:spcPct val="150000"/>
              </a:lnSpc>
              <a:buSzPts val="1200"/>
              <a:buFont typeface="Symbol" panose="05050102010706020507" pitchFamily="18" charset="2"/>
              <a:buChar char=""/>
            </a:pPr>
            <a:r>
              <a:rPr lang="en-US" sz="2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ViT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the first vision transformer to appear, its attention mechanism allows for robust detection of small details.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5527A92-2942-FE67-680B-64EA3682CBAB}"/>
              </a:ext>
            </a:extLst>
          </p:cNvPr>
          <p:cNvSpPr/>
          <p:nvPr/>
        </p:nvSpPr>
        <p:spPr>
          <a:xfrm>
            <a:off x="12561091" y="233205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524D55DA-1D90-E97D-E287-A0795022AA28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>
            <a:off x="625813" y="485196"/>
            <a:ext cx="346644" cy="292387"/>
          </a:xfrm>
          <a:prstGeom prst="curvedConnector3">
            <a:avLst>
              <a:gd name="adj1" fmla="val 79310"/>
            </a:avLst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BA724-595F-686F-796C-C1A8937CCB65}"/>
              </a:ext>
            </a:extLst>
          </p:cNvPr>
          <p:cNvSpPr txBox="1"/>
          <p:nvPr/>
        </p:nvSpPr>
        <p:spPr>
          <a:xfrm>
            <a:off x="6764430" y="163361"/>
            <a:ext cx="20686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Detector </a:t>
            </a:r>
          </a:p>
          <a:p>
            <a:pPr lvl="1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C70E2-9B6A-7D7B-345E-C29F9530D5FF}"/>
              </a:ext>
            </a:extLst>
          </p:cNvPr>
          <p:cNvSpPr txBox="1"/>
          <p:nvPr/>
        </p:nvSpPr>
        <p:spPr>
          <a:xfrm>
            <a:off x="999129" y="-639435"/>
            <a:ext cx="4607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 to Pre-train Models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475E6-4E2C-7B61-C70B-5D5F9884B53F}"/>
              </a:ext>
            </a:extLst>
          </p:cNvPr>
          <p:cNvSpPr txBox="1"/>
          <p:nvPr/>
        </p:nvSpPr>
        <p:spPr>
          <a:xfrm>
            <a:off x="999129" y="-1110212"/>
            <a:ext cx="68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Build Model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AE409-AE4B-D751-5E5A-4FB78D001643}"/>
              </a:ext>
            </a:extLst>
          </p:cNvPr>
          <p:cNvSpPr txBox="1"/>
          <p:nvPr/>
        </p:nvSpPr>
        <p:spPr>
          <a:xfrm>
            <a:off x="1044004" y="-771316"/>
            <a:ext cx="406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Augmentation: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5D52A0-EEAA-1C9B-9909-955A84B9C445}"/>
              </a:ext>
            </a:extLst>
          </p:cNvPr>
          <p:cNvSpPr>
            <a:spLocks/>
          </p:cNvSpPr>
          <p:nvPr/>
        </p:nvSpPr>
        <p:spPr>
          <a:xfrm>
            <a:off x="8641128" y="291490"/>
            <a:ext cx="3474720" cy="109728"/>
          </a:xfrm>
          <a:prstGeom prst="roundRect">
            <a:avLst/>
          </a:prstGeom>
          <a:noFill/>
          <a:ln>
            <a:solidFill>
              <a:srgbClr val="A773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AFC98C-7295-36B3-B40F-076BF1E05F10}"/>
              </a:ext>
            </a:extLst>
          </p:cNvPr>
          <p:cNvSpPr/>
          <p:nvPr/>
        </p:nvSpPr>
        <p:spPr>
          <a:xfrm>
            <a:off x="8639452" y="299842"/>
            <a:ext cx="3474720" cy="91440"/>
          </a:xfrm>
          <a:prstGeom prst="roundRect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D8CF60-82FB-4DFC-0F96-A9DA78C5D7D0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FC71C0-CB99-8692-1615-14756683FE03}"/>
              </a:ext>
            </a:extLst>
          </p:cNvPr>
          <p:cNvSpPr txBox="1"/>
          <p:nvPr/>
        </p:nvSpPr>
        <p:spPr>
          <a:xfrm>
            <a:off x="977432" y="340475"/>
            <a:ext cx="4900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Use Pre-trained Models:</a:t>
            </a:r>
            <a:endParaRPr lang="en-US" sz="3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793F55-8D59-6B17-B51A-A75528FF5F47}"/>
              </a:ext>
            </a:extLst>
          </p:cNvPr>
          <p:cNvSpPr/>
          <p:nvPr/>
        </p:nvSpPr>
        <p:spPr>
          <a:xfrm>
            <a:off x="11981688" y="242752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FF7ECDB-C25C-4959-71F9-B7D9F542159C}"/>
              </a:ext>
            </a:extLst>
          </p:cNvPr>
          <p:cNvSpPr/>
          <p:nvPr/>
        </p:nvSpPr>
        <p:spPr>
          <a:xfrm>
            <a:off x="10384113" y="235319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296B81F-FC63-AB82-0224-9A41AC97E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94803"/>
              </p:ext>
            </p:extLst>
          </p:nvPr>
        </p:nvGraphicFramePr>
        <p:xfrm>
          <a:off x="1393384" y="1683156"/>
          <a:ext cx="9256010" cy="441602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42934">
                  <a:extLst>
                    <a:ext uri="{9D8B030D-6E8A-4147-A177-3AD203B41FA5}">
                      <a16:colId xmlns:a16="http://schemas.microsoft.com/office/drawing/2014/main" val="2209731224"/>
                    </a:ext>
                  </a:extLst>
                </a:gridCol>
                <a:gridCol w="1659470">
                  <a:extLst>
                    <a:ext uri="{9D8B030D-6E8A-4147-A177-3AD203B41FA5}">
                      <a16:colId xmlns:a16="http://schemas.microsoft.com/office/drawing/2014/main" val="160316171"/>
                    </a:ext>
                  </a:extLst>
                </a:gridCol>
                <a:gridCol w="1851202">
                  <a:extLst>
                    <a:ext uri="{9D8B030D-6E8A-4147-A177-3AD203B41FA5}">
                      <a16:colId xmlns:a16="http://schemas.microsoft.com/office/drawing/2014/main" val="3688722109"/>
                    </a:ext>
                  </a:extLst>
                </a:gridCol>
                <a:gridCol w="1851202">
                  <a:extLst>
                    <a:ext uri="{9D8B030D-6E8A-4147-A177-3AD203B41FA5}">
                      <a16:colId xmlns:a16="http://schemas.microsoft.com/office/drawing/2014/main" val="594526010"/>
                    </a:ext>
                  </a:extLst>
                </a:gridCol>
                <a:gridCol w="1851202">
                  <a:extLst>
                    <a:ext uri="{9D8B030D-6E8A-4147-A177-3AD203B41FA5}">
                      <a16:colId xmlns:a16="http://schemas.microsoft.com/office/drawing/2014/main" val="4163076020"/>
                    </a:ext>
                  </a:extLst>
                </a:gridCol>
              </a:tblGrid>
              <a:tr h="45856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Metrics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F1-Score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00015"/>
                  </a:ext>
                </a:extLst>
              </a:tr>
              <a:tr h="791492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EfficientNetB2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94.3%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94.3%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94.2%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94.2%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831126"/>
                  </a:ext>
                </a:extLst>
              </a:tr>
              <a:tr h="791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EfficientNetB6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434939"/>
                  </a:ext>
                </a:extLst>
              </a:tr>
              <a:tr h="791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96.7%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96.7%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96.6%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96.6%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2810644"/>
                  </a:ext>
                </a:extLst>
              </a:tr>
              <a:tr h="791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ViT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214316"/>
                  </a:ext>
                </a:extLst>
              </a:tr>
              <a:tr h="791492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Xception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97%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98%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97%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98%</a:t>
                      </a:r>
                      <a:endParaRPr lang="en-US" sz="1800" dirty="0"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370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280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DEDEC5-A8D9-DCFB-934F-1AEA6A76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56</a:t>
            </a:fld>
            <a:endParaRPr lang="en-US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E4FD46A-DDED-2EF5-921F-B847F41135E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5885F-9874-487E-98A5-94D94C943F9D}" type="slidenum">
              <a:rPr lang="en-US" smtClean="0"/>
              <a:pPr/>
              <a:t>56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580E69-B141-E3E7-4576-CF224C4A85AA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c 25" descr="Badge 3 with solid fill">
            <a:extLst>
              <a:ext uri="{FF2B5EF4-FFF2-40B4-BE49-F238E27FC236}">
                <a16:creationId xmlns:a16="http://schemas.microsoft.com/office/drawing/2014/main" id="{B00D7ED3-79A7-8350-11BB-13892AA102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67C991F5-17C7-8BAA-5385-9F2BAAFBB590}"/>
              </a:ext>
            </a:extLst>
          </p:cNvPr>
          <p:cNvSpPr/>
          <p:nvPr/>
        </p:nvSpPr>
        <p:spPr>
          <a:xfrm>
            <a:off x="8639452" y="299842"/>
            <a:ext cx="3474720" cy="91440"/>
          </a:xfrm>
          <a:prstGeom prst="roundRect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23E886FF-FFFE-C24C-0993-2E680D8B782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44BE9-1449-92EF-50E1-9D3200DFBA48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55EFC8-5497-A34F-254D-A7C487AFD5F0}"/>
              </a:ext>
            </a:extLst>
          </p:cNvPr>
          <p:cNvSpPr/>
          <p:nvPr/>
        </p:nvSpPr>
        <p:spPr>
          <a:xfrm>
            <a:off x="9447165" y="236453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2736C6-903A-8139-7555-9FECE3A5357C}"/>
              </a:ext>
            </a:extLst>
          </p:cNvPr>
          <p:cNvSpPr/>
          <p:nvPr/>
        </p:nvSpPr>
        <p:spPr>
          <a:xfrm>
            <a:off x="10384113" y="235319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AD43938-E262-2587-8832-048CE1602C0C}"/>
              </a:ext>
            </a:extLst>
          </p:cNvPr>
          <p:cNvSpPr/>
          <p:nvPr/>
        </p:nvSpPr>
        <p:spPr>
          <a:xfrm>
            <a:off x="11981688" y="242752"/>
            <a:ext cx="210312" cy="210312"/>
          </a:xfrm>
          <a:prstGeom prst="ellipse">
            <a:avLst/>
          </a:prstGeom>
          <a:solidFill>
            <a:srgbClr val="6D1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BDB6FB-8CC0-9A4E-FEBC-B4515A969090}"/>
              </a:ext>
            </a:extLst>
          </p:cNvPr>
          <p:cNvSpPr txBox="1"/>
          <p:nvPr/>
        </p:nvSpPr>
        <p:spPr>
          <a:xfrm>
            <a:off x="977431" y="340475"/>
            <a:ext cx="593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Model Selection:  Efficient Net B6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190308-CFB4-AEE5-32E9-BCAE40EEC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25" y="3738869"/>
            <a:ext cx="6269396" cy="26174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7634E9-D902-2D71-DFB0-563180955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802" y="3617575"/>
            <a:ext cx="5281886" cy="2704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894484-049D-2FC2-F73C-74939E3E058E}"/>
              </a:ext>
            </a:extLst>
          </p:cNvPr>
          <p:cNvSpPr txBox="1"/>
          <p:nvPr/>
        </p:nvSpPr>
        <p:spPr>
          <a:xfrm>
            <a:off x="930024" y="1409806"/>
            <a:ext cx="59814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Highest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Scaling.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Future training on large scale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14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350119-A3AA-4920-6BC0-8A79C5A3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>
                <a:solidFill>
                  <a:schemeClr val="bg1"/>
                </a:solidFill>
              </a:rPr>
              <a:t>57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9834D-01AD-7A58-F5AB-4BDCC3A00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0F4219-26EF-A946-FD3F-39B3DAEB690E}"/>
              </a:ext>
            </a:extLst>
          </p:cNvPr>
          <p:cNvSpPr txBox="1">
            <a:spLocks/>
          </p:cNvSpPr>
          <p:nvPr/>
        </p:nvSpPr>
        <p:spPr>
          <a:xfrm>
            <a:off x="3228839" y="665704"/>
            <a:ext cx="5734322" cy="10575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chemeClr val="bg1"/>
                </a:solidFill>
              </a:rPr>
              <a:t>System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422A0-B82E-8CF8-07BC-1365D4DEEB09}"/>
              </a:ext>
            </a:extLst>
          </p:cNvPr>
          <p:cNvSpPr txBox="1"/>
          <p:nvPr/>
        </p:nvSpPr>
        <p:spPr>
          <a:xfrm>
            <a:off x="4167188" y="1938322"/>
            <a:ext cx="411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with implementation and evaluation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09F7AA-30B4-ADF8-98D8-B3B9602DB1E6}"/>
              </a:ext>
            </a:extLst>
          </p:cNvPr>
          <p:cNvCxnSpPr>
            <a:cxnSpLocks/>
          </p:cNvCxnSpPr>
          <p:nvPr/>
        </p:nvCxnSpPr>
        <p:spPr>
          <a:xfrm>
            <a:off x="2952750" y="1885951"/>
            <a:ext cx="62865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111F35D-2993-0424-F347-490EA775EDD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65885F-9874-487E-98A5-94D94C943F9D}" type="slidenum">
              <a:rPr lang="en-US" smtClean="0">
                <a:solidFill>
                  <a:schemeClr val="bg1"/>
                </a:solidFill>
              </a:rPr>
              <a:pPr/>
              <a:t>57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0969B6-02A8-6C49-B360-B2ADD77A103E}"/>
              </a:ext>
            </a:extLst>
          </p:cNvPr>
          <p:cNvSpPr txBox="1"/>
          <p:nvPr/>
        </p:nvSpPr>
        <p:spPr>
          <a:xfrm>
            <a:off x="4697033" y="5048352"/>
            <a:ext cx="52756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75000"/>
                  </a:schemeClr>
                </a:solidFill>
              </a:rPr>
              <a:t>Overview of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Model or Pattern.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Client (Frontend).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Server (Backend).</a:t>
            </a:r>
          </a:p>
        </p:txBody>
      </p:sp>
    </p:spTree>
    <p:extLst>
      <p:ext uri="{BB962C8B-B14F-4D97-AF65-F5344CB8AC3E}">
        <p14:creationId xmlns:p14="http://schemas.microsoft.com/office/powerpoint/2010/main" val="46333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Badge 3 with solid fill">
            <a:extLst>
              <a:ext uri="{FF2B5EF4-FFF2-40B4-BE49-F238E27FC236}">
                <a16:creationId xmlns:a16="http://schemas.microsoft.com/office/drawing/2014/main" id="{85D95C43-D34A-6EE5-334E-F60757BC9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F27B92-5891-EC2E-30E6-27BFD64FFD51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7126620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1681ED6-D758-EE5B-F6C0-1716CC5592C4}"/>
              </a:ext>
            </a:extLst>
          </p:cNvPr>
          <p:cNvSpPr txBox="1">
            <a:spLocks/>
          </p:cNvSpPr>
          <p:nvPr/>
        </p:nvSpPr>
        <p:spPr>
          <a:xfrm>
            <a:off x="598456" y="-137502"/>
            <a:ext cx="5734322" cy="10575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427567-38B8-0926-5FBC-E4911B8CFD76}"/>
              </a:ext>
            </a:extLst>
          </p:cNvPr>
          <p:cNvSpPr txBox="1"/>
          <p:nvPr/>
        </p:nvSpPr>
        <p:spPr>
          <a:xfrm>
            <a:off x="685801" y="1065732"/>
            <a:ext cx="10972787" cy="257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System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The AI-Generated Media Detection project adopts a modular architecture, separating frontend and backend components to ensure scalability, maintainability, and flexibility.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This architecture facilitates independent development and deployment of each layer while promoting efficient communication through RESTful APIs.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162A2FC-C261-F1D4-86D5-D7E7EE7CEC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065" t="9632" b="66773"/>
          <a:stretch/>
        </p:blipFill>
        <p:spPr>
          <a:xfrm>
            <a:off x="1796780" y="3983464"/>
            <a:ext cx="8443958" cy="232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2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>
            <a:off x="8492873" y="-15745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6214" y="7985"/>
            <a:ext cx="252138" cy="25213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1681ED6-D758-EE5B-F6C0-1716CC5592C4}"/>
              </a:ext>
            </a:extLst>
          </p:cNvPr>
          <p:cNvSpPr txBox="1">
            <a:spLocks/>
          </p:cNvSpPr>
          <p:nvPr/>
        </p:nvSpPr>
        <p:spPr>
          <a:xfrm>
            <a:off x="598456" y="-137502"/>
            <a:ext cx="5734322" cy="10575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Architecture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920E06-C552-21DF-409A-859B9FFC000A}"/>
              </a:ext>
            </a:extLst>
          </p:cNvPr>
          <p:cNvSpPr txBox="1"/>
          <p:nvPr/>
        </p:nvSpPr>
        <p:spPr>
          <a:xfrm>
            <a:off x="685801" y="937141"/>
            <a:ext cx="11506199" cy="594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or Pattern: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Client-Server Architecture with RESTful APIs.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(Frontend)</a:t>
            </a:r>
            <a:r>
              <a:rPr lang="en-US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:</a:t>
            </a: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	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Responsibilities</a:t>
            </a: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 : </a:t>
            </a:r>
            <a:r>
              <a:rPr lang="en-US" sz="20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Handles presentation logic and user interaction.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Communication</a:t>
            </a: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 :</a:t>
            </a:r>
            <a:r>
              <a:rPr lang="en-US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Communicates with the backend server via HTTP requests using RESTful APIs to fetch data, submit user actions (e.g., authentication, media detection requests), and display results.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(Backend):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Responsibilities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Implements business logic, manages data persistence, and integrates with external services</a:t>
            </a:r>
            <a:r>
              <a:rPr lang="en-US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APIs: </a:t>
            </a:r>
            <a:r>
              <a:rPr lang="en-US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Exposes RESTful APIs that the frontend consumes, handling requests for user authentication, media detection, user profile management, and other application functionalities.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Security</a:t>
            </a:r>
            <a:r>
              <a:rPr lang="en-US" sz="220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Implements JWT tokens for secure authentication and authorization, ensuring data integrity and privacy.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270989-E6CE-D326-67DE-A71A4B7F0DB7}"/>
              </a:ext>
            </a:extLst>
          </p:cNvPr>
          <p:cNvCxnSpPr>
            <a:cxnSpLocks/>
          </p:cNvCxnSpPr>
          <p:nvPr/>
        </p:nvCxnSpPr>
        <p:spPr>
          <a:xfrm>
            <a:off x="236441" y="-137502"/>
            <a:ext cx="2" cy="6733338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D4EA27-9B6A-F314-2B35-0BA065561D63}"/>
              </a:ext>
            </a:extLst>
          </p:cNvPr>
          <p:cNvSpPr txBox="1"/>
          <p:nvPr/>
        </p:nvSpPr>
        <p:spPr>
          <a:xfrm rot="5400000">
            <a:off x="-1053505" y="5471074"/>
            <a:ext cx="3086807" cy="45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D0A49C-30C8-3ED0-8D23-98236A2BC914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Badge 3 with solid fill">
            <a:extLst>
              <a:ext uri="{FF2B5EF4-FFF2-40B4-BE49-F238E27FC236}">
                <a16:creationId xmlns:a16="http://schemas.microsoft.com/office/drawing/2014/main" id="{2D9A0E12-683A-6E62-FED2-04BBBB308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38" y="192807"/>
            <a:ext cx="584775" cy="584775"/>
          </a:xfrm>
          <a:prstGeom prst="rect">
            <a:avLst/>
          </a:prstGeom>
        </p:spPr>
      </p:pic>
      <p:pic>
        <p:nvPicPr>
          <p:cNvPr id="32" name="Graphic 31" descr="Badge 4 with solid fill">
            <a:extLst>
              <a:ext uri="{FF2B5EF4-FFF2-40B4-BE49-F238E27FC236}">
                <a16:creationId xmlns:a16="http://schemas.microsoft.com/office/drawing/2014/main" id="{CAEFB00F-3666-D5B1-4F0E-219F84E29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1303" y="7084334"/>
            <a:ext cx="584775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8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912995-4306-1F9B-6B18-1B9E08DE8111}"/>
              </a:ext>
            </a:extLst>
          </p:cNvPr>
          <p:cNvCxnSpPr>
            <a:cxnSpLocks/>
          </p:cNvCxnSpPr>
          <p:nvPr/>
        </p:nvCxnSpPr>
        <p:spPr>
          <a:xfrm>
            <a:off x="214079" y="159657"/>
            <a:ext cx="22364" cy="6436179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E74465-5823-301F-B5B0-04D29E877F9A}"/>
              </a:ext>
            </a:extLst>
          </p:cNvPr>
          <p:cNvSpPr txBox="1"/>
          <p:nvPr/>
        </p:nvSpPr>
        <p:spPr>
          <a:xfrm rot="5400000">
            <a:off x="-1053505" y="5471074"/>
            <a:ext cx="3086807" cy="45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313A7-394E-35BF-1F6E-248D3D462718}"/>
              </a:ext>
            </a:extLst>
          </p:cNvPr>
          <p:cNvSpPr txBox="1"/>
          <p:nvPr/>
        </p:nvSpPr>
        <p:spPr>
          <a:xfrm>
            <a:off x="489898" y="-783769"/>
            <a:ext cx="4471988" cy="796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in scientific scene.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34B67-D21C-5A93-9935-62860BB81D2F}"/>
              </a:ext>
            </a:extLst>
          </p:cNvPr>
          <p:cNvSpPr txBox="1"/>
          <p:nvPr/>
        </p:nvSpPr>
        <p:spPr>
          <a:xfrm>
            <a:off x="561950" y="319223"/>
            <a:ext cx="824962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6177B6-E09E-AC2E-E5C2-529554E3ADC9}"/>
              </a:ext>
            </a:extLst>
          </p:cNvPr>
          <p:cNvSpPr txBox="1"/>
          <p:nvPr/>
        </p:nvSpPr>
        <p:spPr>
          <a:xfrm>
            <a:off x="730186" y="1601767"/>
            <a:ext cx="10558463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Utilizing advanced algorithms, the system identifies subtle manipulations indicative of AI generation. Three primary detection models form the core of this system</a:t>
            </a:r>
            <a:r>
              <a:rPr lang="ar-EG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and were worked on in </a:t>
            </a:r>
            <a:r>
              <a:rPr lang="en-US" b="1" i="1" u="sng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parallel</a:t>
            </a:r>
            <a:r>
              <a:rPr lang="ar-EG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 : </a:t>
            </a:r>
            <a:endParaRPr lang="en-US" sz="1800" b="0" i="0" u="none" strike="noStrike" baseline="0" dirty="0">
              <a:solidFill>
                <a:srgbClr val="000000"/>
              </a:solidFill>
              <a:latin typeface="Calibri(body)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AI Image Generation Detection: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Accurately identifies images created by artificial intelligence.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AI Text Generation Detection: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Recognizes text authored by AI algorithms and distinguishes it from human-generated content.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AI-Generated Audio Detection: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Identifies and differentiates between audio content generated by artificial intelligence and authentic human-recorded audio. 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000000"/>
              </a:solidFill>
              <a:latin typeface="Calibri(body)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libri(body)"/>
              </a:rPr>
              <a:t>Then we started working on </a:t>
            </a:r>
            <a:r>
              <a:rPr lang="en-US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Building</a:t>
            </a:r>
            <a:r>
              <a:rPr lang="en-US" b="1" dirty="0">
                <a:latin typeface="Calibri(body)"/>
              </a:rPr>
              <a:t> the system: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Calibri(body)"/>
                <a:cs typeface="Calibri" panose="020F0502020204030204" pitchFamily="34" charset="0"/>
              </a:rPr>
              <a:t>System Architecture.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A7D90-0532-FB55-788A-36CF2E33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6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71F64A-2EF0-2947-02FB-62DB2CB5D923}"/>
              </a:ext>
            </a:extLst>
          </p:cNvPr>
          <p:cNvCxnSpPr>
            <a:cxnSpLocks/>
          </p:cNvCxnSpPr>
          <p:nvPr/>
        </p:nvCxnSpPr>
        <p:spPr>
          <a:xfrm>
            <a:off x="214308" y="-740227"/>
            <a:ext cx="0" cy="943426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adge 3 with solid fill">
            <a:extLst>
              <a:ext uri="{FF2B5EF4-FFF2-40B4-BE49-F238E27FC236}">
                <a16:creationId xmlns:a16="http://schemas.microsoft.com/office/drawing/2014/main" id="{CF8BBD5B-E134-445C-7D39-0ED9FEBCC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509" y="341089"/>
            <a:ext cx="443845" cy="44384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33A6E6-8B7B-26E6-B4F2-F6D64E6679E8}"/>
              </a:ext>
            </a:extLst>
          </p:cNvPr>
          <p:cNvCxnSpPr>
            <a:cxnSpLocks/>
          </p:cNvCxnSpPr>
          <p:nvPr/>
        </p:nvCxnSpPr>
        <p:spPr>
          <a:xfrm>
            <a:off x="120329" y="-950926"/>
            <a:ext cx="0" cy="293361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0E7621-D1A6-5EB8-A53E-49B57CB4F700}"/>
              </a:ext>
            </a:extLst>
          </p:cNvPr>
          <p:cNvCxnSpPr>
            <a:cxnSpLocks/>
          </p:cNvCxnSpPr>
          <p:nvPr/>
        </p:nvCxnSpPr>
        <p:spPr>
          <a:xfrm>
            <a:off x="120329" y="-1059312"/>
            <a:ext cx="0" cy="159429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D26BA3-AFAD-180B-AC87-3F2DF8639486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Badge with solid fill">
            <a:extLst>
              <a:ext uri="{FF2B5EF4-FFF2-40B4-BE49-F238E27FC236}">
                <a16:creationId xmlns:a16="http://schemas.microsoft.com/office/drawing/2014/main" id="{6CB09B67-F84E-5648-45BD-D99F07D66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81" y="-657570"/>
            <a:ext cx="443845" cy="4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9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60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25FFF-E44B-C1A9-1498-7B496A6282B1}"/>
              </a:ext>
            </a:extLst>
          </p:cNvPr>
          <p:cNvSpPr txBox="1"/>
          <p:nvPr/>
        </p:nvSpPr>
        <p:spPr>
          <a:xfrm rot="5400000">
            <a:off x="11028742" y="38918"/>
            <a:ext cx="4131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  <a:endParaRPr lang="en-US" sz="1400" dirty="0">
              <a:solidFill>
                <a:srgbClr val="A773F4"/>
              </a:solidFill>
            </a:endParaRPr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CB193CCF-79A9-A5E2-A868-9EE9EF4ED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198123">
            <a:off x="12437668" y="66738"/>
            <a:ext cx="252138" cy="25213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1681ED6-D758-EE5B-F6C0-1716CC5592C4}"/>
              </a:ext>
            </a:extLst>
          </p:cNvPr>
          <p:cNvSpPr txBox="1">
            <a:spLocks/>
          </p:cNvSpPr>
          <p:nvPr/>
        </p:nvSpPr>
        <p:spPr>
          <a:xfrm>
            <a:off x="632022" y="-1285826"/>
            <a:ext cx="5734322" cy="10575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Architecture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270989-E6CE-D326-67DE-A71A4B7F0DB7}"/>
              </a:ext>
            </a:extLst>
          </p:cNvPr>
          <p:cNvCxnSpPr>
            <a:cxnSpLocks/>
          </p:cNvCxnSpPr>
          <p:nvPr/>
        </p:nvCxnSpPr>
        <p:spPr>
          <a:xfrm>
            <a:off x="261084" y="-35932"/>
            <a:ext cx="0" cy="228738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D4EA27-9B6A-F314-2B35-0BA065561D63}"/>
              </a:ext>
            </a:extLst>
          </p:cNvPr>
          <p:cNvSpPr txBox="1"/>
          <p:nvPr/>
        </p:nvSpPr>
        <p:spPr>
          <a:xfrm>
            <a:off x="625813" y="192807"/>
            <a:ext cx="3086807" cy="705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D0A49C-30C8-3ED0-8D23-98236A2BC914}"/>
              </a:ext>
            </a:extLst>
          </p:cNvPr>
          <p:cNvCxnSpPr>
            <a:cxnSpLocks/>
          </p:cNvCxnSpPr>
          <p:nvPr/>
        </p:nvCxnSpPr>
        <p:spPr>
          <a:xfrm flipH="1">
            <a:off x="236441" y="78437"/>
            <a:ext cx="24643" cy="674227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Badge 3 with solid fill">
            <a:extLst>
              <a:ext uri="{FF2B5EF4-FFF2-40B4-BE49-F238E27FC236}">
                <a16:creationId xmlns:a16="http://schemas.microsoft.com/office/drawing/2014/main" id="{2D9A0E12-683A-6E62-FED2-04BBBB308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38" y="-813033"/>
            <a:ext cx="584775" cy="584775"/>
          </a:xfrm>
          <a:prstGeom prst="rect">
            <a:avLst/>
          </a:prstGeom>
        </p:spPr>
      </p:pic>
      <p:pic>
        <p:nvPicPr>
          <p:cNvPr id="32" name="Graphic 31" descr="Badge 4 with solid fill">
            <a:extLst>
              <a:ext uri="{FF2B5EF4-FFF2-40B4-BE49-F238E27FC236}">
                <a16:creationId xmlns:a16="http://schemas.microsoft.com/office/drawing/2014/main" id="{CAEFB00F-3666-D5B1-4F0E-219F84E29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577" y="241574"/>
            <a:ext cx="584775" cy="584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BA95BE-1D0D-0680-82EE-D58657B12391}"/>
              </a:ext>
            </a:extLst>
          </p:cNvPr>
          <p:cNvSpPr txBox="1"/>
          <p:nvPr/>
        </p:nvSpPr>
        <p:spPr>
          <a:xfrm>
            <a:off x="957261" y="1256471"/>
            <a:ext cx="7653331" cy="330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 System built on the website that supports multimedia.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Gap in scientific scene.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Multimodal detection.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Generalized models.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Real-time Detection.</a:t>
            </a:r>
            <a:endParaRPr lang="en-US" i="1" strike="sngStrike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2BD132-2ED4-5736-F995-E4104436032E}"/>
              </a:ext>
            </a:extLst>
          </p:cNvPr>
          <p:cNvCxnSpPr>
            <a:cxnSpLocks/>
          </p:cNvCxnSpPr>
          <p:nvPr/>
        </p:nvCxnSpPr>
        <p:spPr>
          <a:xfrm>
            <a:off x="243336" y="-304793"/>
            <a:ext cx="0" cy="232226"/>
          </a:xfrm>
          <a:prstGeom prst="line">
            <a:avLst/>
          </a:prstGeom>
          <a:ln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4B6BF2-555C-7FC1-F886-B855E539760D}"/>
              </a:ext>
            </a:extLst>
          </p:cNvPr>
          <p:cNvCxnSpPr>
            <a:cxnSpLocks/>
          </p:cNvCxnSpPr>
          <p:nvPr/>
        </p:nvCxnSpPr>
        <p:spPr>
          <a:xfrm>
            <a:off x="243336" y="-569121"/>
            <a:ext cx="0" cy="293361"/>
          </a:xfrm>
          <a:prstGeom prst="line">
            <a:avLst/>
          </a:prstGeom>
          <a:ln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D9629B-E9D2-FE67-EA42-DDF07C0CA2E2}"/>
              </a:ext>
            </a:extLst>
          </p:cNvPr>
          <p:cNvCxnSpPr>
            <a:cxnSpLocks/>
          </p:cNvCxnSpPr>
          <p:nvPr/>
        </p:nvCxnSpPr>
        <p:spPr>
          <a:xfrm>
            <a:off x="247551" y="-725483"/>
            <a:ext cx="0" cy="159429"/>
          </a:xfrm>
          <a:prstGeom prst="line">
            <a:avLst/>
          </a:prstGeom>
          <a:ln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21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EBFCEA2-1145-52D5-40CA-F2DC53343AF9}"/>
              </a:ext>
            </a:extLst>
          </p:cNvPr>
          <p:cNvSpPr/>
          <p:nvPr/>
        </p:nvSpPr>
        <p:spPr>
          <a:xfrm>
            <a:off x="4928846" y="2325914"/>
            <a:ext cx="2695647" cy="2627086"/>
          </a:xfrm>
          <a:custGeom>
            <a:avLst/>
            <a:gdLst>
              <a:gd name="connsiteX0" fmla="*/ 1326811 w 2695647"/>
              <a:gd name="connsiteY0" fmla="*/ 0 h 2627086"/>
              <a:gd name="connsiteX1" fmla="*/ 397897 w 2695647"/>
              <a:gd name="connsiteY1" fmla="*/ 145143 h 2627086"/>
              <a:gd name="connsiteX2" fmla="*/ 223725 w 2695647"/>
              <a:gd name="connsiteY2" fmla="*/ 638629 h 2627086"/>
              <a:gd name="connsiteX3" fmla="*/ 136640 w 2695647"/>
              <a:gd name="connsiteY3" fmla="*/ 1059543 h 2627086"/>
              <a:gd name="connsiteX4" fmla="*/ 2226697 w 2695647"/>
              <a:gd name="connsiteY4" fmla="*/ 1132114 h 2627086"/>
              <a:gd name="connsiteX5" fmla="*/ 2676640 w 2695647"/>
              <a:gd name="connsiteY5" fmla="*/ 1727200 h 2627086"/>
              <a:gd name="connsiteX6" fmla="*/ 1834811 w 2695647"/>
              <a:gd name="connsiteY6" fmla="*/ 2627086 h 2627086"/>
              <a:gd name="connsiteX7" fmla="*/ 1834811 w 2695647"/>
              <a:gd name="connsiteY7" fmla="*/ 2627086 h 2627086"/>
              <a:gd name="connsiteX8" fmla="*/ 1834811 w 2695647"/>
              <a:gd name="connsiteY8" fmla="*/ 2627086 h 2627086"/>
              <a:gd name="connsiteX9" fmla="*/ 1834811 w 2695647"/>
              <a:gd name="connsiteY9" fmla="*/ 2627086 h 2627086"/>
              <a:gd name="connsiteX10" fmla="*/ 1834811 w 2695647"/>
              <a:gd name="connsiteY10" fmla="*/ 2627086 h 262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5647" h="2627086">
                <a:moveTo>
                  <a:pt x="1326811" y="0"/>
                </a:moveTo>
                <a:cubicBezTo>
                  <a:pt x="954278" y="19352"/>
                  <a:pt x="581745" y="38705"/>
                  <a:pt x="397897" y="145143"/>
                </a:cubicBezTo>
                <a:cubicBezTo>
                  <a:pt x="214049" y="251581"/>
                  <a:pt x="267268" y="486229"/>
                  <a:pt x="223725" y="638629"/>
                </a:cubicBezTo>
                <a:cubicBezTo>
                  <a:pt x="180182" y="791029"/>
                  <a:pt x="-197189" y="977295"/>
                  <a:pt x="136640" y="1059543"/>
                </a:cubicBezTo>
                <a:cubicBezTo>
                  <a:pt x="470469" y="1141791"/>
                  <a:pt x="1803364" y="1020838"/>
                  <a:pt x="2226697" y="1132114"/>
                </a:cubicBezTo>
                <a:cubicBezTo>
                  <a:pt x="2650030" y="1243390"/>
                  <a:pt x="2741954" y="1478038"/>
                  <a:pt x="2676640" y="1727200"/>
                </a:cubicBezTo>
                <a:cubicBezTo>
                  <a:pt x="2611326" y="1976362"/>
                  <a:pt x="1834811" y="2627086"/>
                  <a:pt x="1834811" y="2627086"/>
                </a:cubicBezTo>
                <a:lnTo>
                  <a:pt x="1834811" y="2627086"/>
                </a:lnTo>
                <a:lnTo>
                  <a:pt x="1834811" y="2627086"/>
                </a:lnTo>
                <a:lnTo>
                  <a:pt x="1834811" y="2627086"/>
                </a:lnTo>
                <a:lnTo>
                  <a:pt x="1834811" y="2627086"/>
                </a:lnTo>
              </a:path>
            </a:pathLst>
          </a:custGeom>
          <a:noFill/>
          <a:ln w="28575">
            <a:solidFill>
              <a:srgbClr val="A773F4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399742-831F-12E3-F118-FA4961798A87}"/>
              </a:ext>
            </a:extLst>
          </p:cNvPr>
          <p:cNvSpPr/>
          <p:nvPr/>
        </p:nvSpPr>
        <p:spPr>
          <a:xfrm>
            <a:off x="1364343" y="794657"/>
            <a:ext cx="2206171" cy="4920343"/>
          </a:xfrm>
          <a:custGeom>
            <a:avLst/>
            <a:gdLst>
              <a:gd name="connsiteX0" fmla="*/ 0 w 2206171"/>
              <a:gd name="connsiteY0" fmla="*/ 0 h 4920343"/>
              <a:gd name="connsiteX1" fmla="*/ 1567543 w 2206171"/>
              <a:gd name="connsiteY1" fmla="*/ 319314 h 4920343"/>
              <a:gd name="connsiteX2" fmla="*/ 2162628 w 2206171"/>
              <a:gd name="connsiteY2" fmla="*/ 1001486 h 4920343"/>
              <a:gd name="connsiteX3" fmla="*/ 580571 w 2206171"/>
              <a:gd name="connsiteY3" fmla="*/ 2423886 h 4920343"/>
              <a:gd name="connsiteX4" fmla="*/ 348343 w 2206171"/>
              <a:gd name="connsiteY4" fmla="*/ 3120572 h 4920343"/>
              <a:gd name="connsiteX5" fmla="*/ 1756228 w 2206171"/>
              <a:gd name="connsiteY5" fmla="*/ 4310743 h 4920343"/>
              <a:gd name="connsiteX6" fmla="*/ 2206171 w 2206171"/>
              <a:gd name="connsiteY6" fmla="*/ 4920343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6171" h="4920343">
                <a:moveTo>
                  <a:pt x="0" y="0"/>
                </a:moveTo>
                <a:cubicBezTo>
                  <a:pt x="603552" y="76200"/>
                  <a:pt x="1207105" y="152400"/>
                  <a:pt x="1567543" y="319314"/>
                </a:cubicBezTo>
                <a:cubicBezTo>
                  <a:pt x="1927981" y="486228"/>
                  <a:pt x="2327123" y="650724"/>
                  <a:pt x="2162628" y="1001486"/>
                </a:cubicBezTo>
                <a:cubicBezTo>
                  <a:pt x="1998133" y="1352248"/>
                  <a:pt x="882952" y="2070705"/>
                  <a:pt x="580571" y="2423886"/>
                </a:cubicBezTo>
                <a:cubicBezTo>
                  <a:pt x="278190" y="2777067"/>
                  <a:pt x="152400" y="2806096"/>
                  <a:pt x="348343" y="3120572"/>
                </a:cubicBezTo>
                <a:cubicBezTo>
                  <a:pt x="544286" y="3435048"/>
                  <a:pt x="1446590" y="4010781"/>
                  <a:pt x="1756228" y="4310743"/>
                </a:cubicBezTo>
                <a:cubicBezTo>
                  <a:pt x="2065866" y="4610705"/>
                  <a:pt x="2136018" y="4765524"/>
                  <a:pt x="2206171" y="4920343"/>
                </a:cubicBezTo>
              </a:path>
            </a:pathLst>
          </a:custGeom>
          <a:noFill/>
          <a:ln>
            <a:solidFill>
              <a:srgbClr val="FF6E9C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8DAAE6-6BFF-1CC2-5F5E-BD147B6DDB9B}"/>
              </a:ext>
            </a:extLst>
          </p:cNvPr>
          <p:cNvSpPr/>
          <p:nvPr/>
        </p:nvSpPr>
        <p:spPr>
          <a:xfrm>
            <a:off x="8846028" y="653143"/>
            <a:ext cx="2131287" cy="5262242"/>
          </a:xfrm>
          <a:custGeom>
            <a:avLst/>
            <a:gdLst>
              <a:gd name="connsiteX0" fmla="*/ 2010658 w 2131287"/>
              <a:gd name="connsiteY0" fmla="*/ 0 h 5262242"/>
              <a:gd name="connsiteX1" fmla="*/ 733401 w 2131287"/>
              <a:gd name="connsiteY1" fmla="*/ 275771 h 5262242"/>
              <a:gd name="connsiteX2" fmla="*/ 22201 w 2131287"/>
              <a:gd name="connsiteY2" fmla="*/ 1335314 h 5262242"/>
              <a:gd name="connsiteX3" fmla="*/ 1546201 w 2131287"/>
              <a:gd name="connsiteY3" fmla="*/ 2656114 h 5262242"/>
              <a:gd name="connsiteX4" fmla="*/ 2126772 w 2131287"/>
              <a:gd name="connsiteY4" fmla="*/ 3338286 h 5262242"/>
              <a:gd name="connsiteX5" fmla="*/ 1734886 w 2131287"/>
              <a:gd name="connsiteY5" fmla="*/ 4005943 h 5262242"/>
              <a:gd name="connsiteX6" fmla="*/ 385058 w 2131287"/>
              <a:gd name="connsiteY6" fmla="*/ 5138057 h 5262242"/>
              <a:gd name="connsiteX7" fmla="*/ 370543 w 2131287"/>
              <a:gd name="connsiteY7" fmla="*/ 5181600 h 526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1287" h="5262242">
                <a:moveTo>
                  <a:pt x="2010658" y="0"/>
                </a:moveTo>
                <a:cubicBezTo>
                  <a:pt x="1537734" y="26609"/>
                  <a:pt x="1064810" y="53219"/>
                  <a:pt x="733401" y="275771"/>
                </a:cubicBezTo>
                <a:cubicBezTo>
                  <a:pt x="401992" y="498323"/>
                  <a:pt x="-113266" y="938590"/>
                  <a:pt x="22201" y="1335314"/>
                </a:cubicBezTo>
                <a:cubicBezTo>
                  <a:pt x="157668" y="1732038"/>
                  <a:pt x="1195439" y="2322285"/>
                  <a:pt x="1546201" y="2656114"/>
                </a:cubicBezTo>
                <a:cubicBezTo>
                  <a:pt x="1896963" y="2989943"/>
                  <a:pt x="2095325" y="3113315"/>
                  <a:pt x="2126772" y="3338286"/>
                </a:cubicBezTo>
                <a:cubicBezTo>
                  <a:pt x="2158219" y="3563257"/>
                  <a:pt x="2025171" y="3705981"/>
                  <a:pt x="1734886" y="4005943"/>
                </a:cubicBezTo>
                <a:cubicBezTo>
                  <a:pt x="1444601" y="4305905"/>
                  <a:pt x="612448" y="4942114"/>
                  <a:pt x="385058" y="5138057"/>
                </a:cubicBezTo>
                <a:cubicBezTo>
                  <a:pt x="157668" y="5334000"/>
                  <a:pt x="264105" y="5257800"/>
                  <a:pt x="370543" y="5181600"/>
                </a:cubicBezTo>
              </a:path>
            </a:pathLst>
          </a:custGeom>
          <a:noFill/>
          <a:ln>
            <a:solidFill>
              <a:srgbClr val="1ABDE5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9AB76C6-C20A-8C95-0BF8-6CAC3DE7DC35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D60F02-8432-2D1F-7C84-7470E930C109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332C493-2BEA-7F5D-A8C0-E2AA923A2625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0CDDC-CA4F-D2F4-604F-D332F4187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A604B40-0430-2422-A99A-849F65655B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81599" y="119746"/>
            <a:ext cx="0" cy="914400"/>
          </a:xfrm>
          <a:prstGeom prst="line">
            <a:avLst/>
          </a:prstGeom>
          <a:ln w="50800"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DB9DFF-D079-05E1-AECE-8B8A44ABEB89}"/>
              </a:ext>
            </a:extLst>
          </p:cNvPr>
          <p:cNvCxnSpPr>
            <a:cxnSpLocks/>
          </p:cNvCxnSpPr>
          <p:nvPr/>
        </p:nvCxnSpPr>
        <p:spPr>
          <a:xfrm rot="16200000">
            <a:off x="4365260" y="119746"/>
            <a:ext cx="0" cy="914400"/>
          </a:xfrm>
          <a:prstGeom prst="line">
            <a:avLst/>
          </a:prstGeom>
          <a:ln w="50800"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6C18A2-1AB5-A433-91FA-2F956A9908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96000" y="119746"/>
            <a:ext cx="0" cy="914400"/>
          </a:xfrm>
          <a:prstGeom prst="line">
            <a:avLst/>
          </a:prstGeom>
          <a:ln w="50800"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6EFB61-2FE5-8905-82F1-A661EE054735}"/>
              </a:ext>
            </a:extLst>
          </p:cNvPr>
          <p:cNvCxnSpPr>
            <a:cxnSpLocks/>
          </p:cNvCxnSpPr>
          <p:nvPr/>
        </p:nvCxnSpPr>
        <p:spPr>
          <a:xfrm rot="16200000">
            <a:off x="7010400" y="119746"/>
            <a:ext cx="0" cy="914400"/>
          </a:xfrm>
          <a:prstGeom prst="line">
            <a:avLst/>
          </a:prstGeom>
          <a:ln w="50800"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A4F1D0-22A4-479B-440E-83B970664175}"/>
              </a:ext>
            </a:extLst>
          </p:cNvPr>
          <p:cNvCxnSpPr>
            <a:cxnSpLocks/>
          </p:cNvCxnSpPr>
          <p:nvPr/>
        </p:nvCxnSpPr>
        <p:spPr>
          <a:xfrm rot="16200000">
            <a:off x="7924800" y="119746"/>
            <a:ext cx="0" cy="914400"/>
          </a:xfrm>
          <a:prstGeom prst="line">
            <a:avLst/>
          </a:prstGeom>
          <a:ln w="50800"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E9A98B-C9B9-2C49-02CC-AB13C939F5C3}"/>
              </a:ext>
            </a:extLst>
          </p:cNvPr>
          <p:cNvSpPr txBox="1"/>
          <p:nvPr/>
        </p:nvSpPr>
        <p:spPr>
          <a:xfrm>
            <a:off x="3048000" y="138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Sabon Next LT" panose="02000500000000000000" pitchFamily="2" charset="0"/>
              </a:rPr>
              <a:t>Catch the AI Team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0A53EE-EC87-9C3E-A80C-88572562C4B8}"/>
              </a:ext>
            </a:extLst>
          </p:cNvPr>
          <p:cNvSpPr txBox="1"/>
          <p:nvPr/>
        </p:nvSpPr>
        <p:spPr>
          <a:xfrm>
            <a:off x="5294085" y="616814"/>
            <a:ext cx="1896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Tw Cen MT" panose="020B0602020104020603" pitchFamily="34" charset="0"/>
                <a:ea typeface="Verdana" panose="020B0604030504040204" pitchFamily="34" charset="0"/>
                <a:cs typeface="Sabon Next LT" panose="02000500000000000000" pitchFamily="2" charset="0"/>
              </a:rPr>
              <a:t>LinkedIn</a:t>
            </a:r>
          </a:p>
        </p:txBody>
      </p:sp>
      <p:pic>
        <p:nvPicPr>
          <p:cNvPr id="21" name="Picture 20">
            <a:hlinkClick r:id="rId2"/>
            <a:extLst>
              <a:ext uri="{FF2B5EF4-FFF2-40B4-BE49-F238E27FC236}">
                <a16:creationId xmlns:a16="http://schemas.microsoft.com/office/drawing/2014/main" id="{9393133C-7E60-7525-E44B-1372DD4D1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7" b="3617"/>
          <a:stretch/>
        </p:blipFill>
        <p:spPr>
          <a:xfrm>
            <a:off x="6711459" y="2718148"/>
            <a:ext cx="1512281" cy="1472356"/>
          </a:xfrm>
          <a:prstGeom prst="flowChartConnector">
            <a:avLst/>
          </a:prstGeom>
          <a:ln w="28575">
            <a:solidFill>
              <a:srgbClr val="A773F4"/>
            </a:solidFill>
          </a:ln>
        </p:spPr>
      </p:pic>
      <p:pic>
        <p:nvPicPr>
          <p:cNvPr id="25" name="Picture 24">
            <a:hlinkClick r:id="rId4"/>
            <a:extLst>
              <a:ext uri="{FF2B5EF4-FFF2-40B4-BE49-F238E27FC236}">
                <a16:creationId xmlns:a16="http://schemas.microsoft.com/office/drawing/2014/main" id="{70444E83-6241-32A4-754D-5A05753367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/>
        </p:blipFill>
        <p:spPr>
          <a:xfrm>
            <a:off x="2590800" y="795673"/>
            <a:ext cx="1512281" cy="1472356"/>
          </a:xfrm>
          <a:prstGeom prst="flowChartConnector">
            <a:avLst/>
          </a:prstGeom>
          <a:ln w="28575">
            <a:solidFill>
              <a:srgbClr val="FF6E9C"/>
            </a:solidFill>
          </a:ln>
        </p:spPr>
      </p:pic>
      <p:pic>
        <p:nvPicPr>
          <p:cNvPr id="35" name="Picture 34">
            <a:hlinkClick r:id="rId6"/>
            <a:extLst>
              <a:ext uri="{FF2B5EF4-FFF2-40B4-BE49-F238E27FC236}">
                <a16:creationId xmlns:a16="http://schemas.microsoft.com/office/drawing/2014/main" id="{4254622B-FA08-E7C3-F512-AB59472375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" t="5" r="1351" b="-5"/>
          <a:stretch/>
        </p:blipFill>
        <p:spPr>
          <a:xfrm>
            <a:off x="8382000" y="813644"/>
            <a:ext cx="1512281" cy="1472356"/>
          </a:xfrm>
          <a:prstGeom prst="flowChartConnector">
            <a:avLst/>
          </a:prstGeom>
          <a:ln w="28575">
            <a:solidFill>
              <a:srgbClr val="00CBE2"/>
            </a:solidFill>
          </a:ln>
        </p:spPr>
      </p:pic>
      <p:pic>
        <p:nvPicPr>
          <p:cNvPr id="36" name="Picture 35">
            <a:hlinkClick r:id="rId8"/>
            <a:extLst>
              <a:ext uri="{FF2B5EF4-FFF2-40B4-BE49-F238E27FC236}">
                <a16:creationId xmlns:a16="http://schemas.microsoft.com/office/drawing/2014/main" id="{F1602E17-BF03-C036-BC49-72B5E7F3B6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" b="2099"/>
          <a:stretch/>
        </p:blipFill>
        <p:spPr>
          <a:xfrm>
            <a:off x="4371661" y="2692822"/>
            <a:ext cx="1512281" cy="1472356"/>
          </a:xfrm>
          <a:prstGeom prst="flowChartConnector">
            <a:avLst/>
          </a:prstGeom>
          <a:ln w="28575">
            <a:solidFill>
              <a:srgbClr val="A773F4"/>
            </a:solidFill>
          </a:ln>
        </p:spPr>
      </p:pic>
      <p:pic>
        <p:nvPicPr>
          <p:cNvPr id="37" name="Picture 36">
            <a:hlinkClick r:id="rId10"/>
            <a:extLst>
              <a:ext uri="{FF2B5EF4-FFF2-40B4-BE49-F238E27FC236}">
                <a16:creationId xmlns:a16="http://schemas.microsoft.com/office/drawing/2014/main" id="{DAD3D6AB-7CAA-2048-116C-B6775F41F1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r="559"/>
          <a:stretch/>
        </p:blipFill>
        <p:spPr>
          <a:xfrm>
            <a:off x="1230919" y="2718644"/>
            <a:ext cx="1512281" cy="1472356"/>
          </a:xfrm>
          <a:prstGeom prst="flowChartConnector">
            <a:avLst/>
          </a:prstGeom>
          <a:ln w="28575">
            <a:solidFill>
              <a:srgbClr val="FF6E9C"/>
            </a:solidFill>
          </a:ln>
        </p:spPr>
      </p:pic>
      <p:pic>
        <p:nvPicPr>
          <p:cNvPr id="38" name="Picture 37">
            <a:hlinkClick r:id="rId12"/>
            <a:extLst>
              <a:ext uri="{FF2B5EF4-FFF2-40B4-BE49-F238E27FC236}">
                <a16:creationId xmlns:a16="http://schemas.microsoft.com/office/drawing/2014/main" id="{EDDDC734-65CB-EC77-0BDE-681F1B46C9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" b="1112"/>
          <a:stretch/>
        </p:blipFill>
        <p:spPr>
          <a:xfrm>
            <a:off x="9723585" y="2718644"/>
            <a:ext cx="1512281" cy="1472356"/>
          </a:xfrm>
          <a:prstGeom prst="flowChartConnector">
            <a:avLst/>
          </a:prstGeom>
          <a:ln w="28575">
            <a:solidFill>
              <a:srgbClr val="00CBE2"/>
            </a:solidFill>
          </a:ln>
        </p:spPr>
      </p:pic>
      <p:pic>
        <p:nvPicPr>
          <p:cNvPr id="39" name="Picture 38">
            <a:hlinkClick r:id="rId14"/>
            <a:extLst>
              <a:ext uri="{FF2B5EF4-FFF2-40B4-BE49-F238E27FC236}">
                <a16:creationId xmlns:a16="http://schemas.microsoft.com/office/drawing/2014/main" id="{49652214-E349-AD37-5DB5-82D3BAA56C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" b="4884"/>
          <a:stretch/>
        </p:blipFill>
        <p:spPr>
          <a:xfrm>
            <a:off x="5574319" y="4692036"/>
            <a:ext cx="1512281" cy="1472356"/>
          </a:xfrm>
          <a:prstGeom prst="flowChartConnector">
            <a:avLst/>
          </a:prstGeom>
          <a:ln w="28575">
            <a:solidFill>
              <a:srgbClr val="A773F4"/>
            </a:solidFill>
          </a:ln>
        </p:spPr>
      </p:pic>
      <p:pic>
        <p:nvPicPr>
          <p:cNvPr id="40" name="Picture 39">
            <a:hlinkClick r:id="rId16"/>
            <a:extLst>
              <a:ext uri="{FF2B5EF4-FFF2-40B4-BE49-F238E27FC236}">
                <a16:creationId xmlns:a16="http://schemas.microsoft.com/office/drawing/2014/main" id="{234D079B-622E-BF56-832D-6F011CDE56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" b="1320"/>
          <a:stretch/>
        </p:blipFill>
        <p:spPr>
          <a:xfrm>
            <a:off x="2602519" y="4732048"/>
            <a:ext cx="1512281" cy="1472356"/>
          </a:xfrm>
          <a:prstGeom prst="flowChartConnector">
            <a:avLst/>
          </a:prstGeom>
          <a:ln w="28575">
            <a:solidFill>
              <a:srgbClr val="FF6E9C"/>
            </a:solidFill>
          </a:ln>
        </p:spPr>
      </p:pic>
      <p:pic>
        <p:nvPicPr>
          <p:cNvPr id="41" name="Picture 40">
            <a:hlinkClick r:id="rId18"/>
            <a:extLst>
              <a:ext uri="{FF2B5EF4-FFF2-40B4-BE49-F238E27FC236}">
                <a16:creationId xmlns:a16="http://schemas.microsoft.com/office/drawing/2014/main" id="{0E046C31-06BC-59F6-77B7-076A4024A08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" b="744"/>
          <a:stretch/>
        </p:blipFill>
        <p:spPr>
          <a:xfrm>
            <a:off x="8382000" y="4681150"/>
            <a:ext cx="1512281" cy="1472356"/>
          </a:xfrm>
          <a:prstGeom prst="flowChartConnector">
            <a:avLst/>
          </a:prstGeom>
          <a:ln w="28575">
            <a:solidFill>
              <a:srgbClr val="00CBE2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289D04D-2932-4A4C-964C-141157904E7E}"/>
              </a:ext>
            </a:extLst>
          </p:cNvPr>
          <p:cNvSpPr txBox="1"/>
          <p:nvPr/>
        </p:nvSpPr>
        <p:spPr>
          <a:xfrm>
            <a:off x="2645037" y="2331009"/>
            <a:ext cx="150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kern="1200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Mohannad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37E1F1-CC2D-E808-A0B0-AD2B4CAD2283}"/>
              </a:ext>
            </a:extLst>
          </p:cNvPr>
          <p:cNvSpPr txBox="1"/>
          <p:nvPr/>
        </p:nvSpPr>
        <p:spPr>
          <a:xfrm>
            <a:off x="1427441" y="4259916"/>
            <a:ext cx="111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Romani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55E4D2-3A12-1D50-5174-CCF3E9202C02}"/>
              </a:ext>
            </a:extLst>
          </p:cNvPr>
          <p:cNvSpPr txBox="1"/>
          <p:nvPr/>
        </p:nvSpPr>
        <p:spPr>
          <a:xfrm>
            <a:off x="2826293" y="6356350"/>
            <a:ext cx="104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Rawan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00FFFD-5670-6B59-A3E3-C726CE181372}"/>
              </a:ext>
            </a:extLst>
          </p:cNvPr>
          <p:cNvSpPr txBox="1"/>
          <p:nvPr/>
        </p:nvSpPr>
        <p:spPr>
          <a:xfrm>
            <a:off x="4394936" y="4256604"/>
            <a:ext cx="139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Abdallah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B3F56C-C4C2-D6D1-4727-F37954CDBCC2}"/>
              </a:ext>
            </a:extLst>
          </p:cNvPr>
          <p:cNvSpPr txBox="1"/>
          <p:nvPr/>
        </p:nvSpPr>
        <p:spPr>
          <a:xfrm>
            <a:off x="6747231" y="4275037"/>
            <a:ext cx="153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Mohammed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370857-E31C-F67D-A0FF-CBFF68373981}"/>
              </a:ext>
            </a:extLst>
          </p:cNvPr>
          <p:cNvSpPr txBox="1"/>
          <p:nvPr/>
        </p:nvSpPr>
        <p:spPr>
          <a:xfrm>
            <a:off x="5825485" y="6336321"/>
            <a:ext cx="93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Sara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A30183-A0BB-129E-2727-8C6E94C1FBCC}"/>
              </a:ext>
            </a:extLst>
          </p:cNvPr>
          <p:cNvSpPr txBox="1"/>
          <p:nvPr/>
        </p:nvSpPr>
        <p:spPr>
          <a:xfrm>
            <a:off x="8670010" y="2348816"/>
            <a:ext cx="93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Zeyad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EB2D20-3F75-C379-57DA-BDB1DBC3A388}"/>
              </a:ext>
            </a:extLst>
          </p:cNvPr>
          <p:cNvSpPr txBox="1"/>
          <p:nvPr/>
        </p:nvSpPr>
        <p:spPr>
          <a:xfrm>
            <a:off x="9923683" y="4259916"/>
            <a:ext cx="11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Ahmed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EA28A1-BAFA-A904-600B-668B2CC3F337}"/>
              </a:ext>
            </a:extLst>
          </p:cNvPr>
          <p:cNvSpPr txBox="1"/>
          <p:nvPr/>
        </p:nvSpPr>
        <p:spPr>
          <a:xfrm>
            <a:off x="8755425" y="6248129"/>
            <a:ext cx="93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Reham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B5672B-CE1E-2717-E866-D54ED1F57C40}"/>
              </a:ext>
            </a:extLst>
          </p:cNvPr>
          <p:cNvSpPr txBox="1"/>
          <p:nvPr/>
        </p:nvSpPr>
        <p:spPr>
          <a:xfrm>
            <a:off x="10591800" y="43281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8CCEEC"/>
                </a:solidFill>
              </a:rPr>
              <a:t>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6D2D4-B4FA-1A50-FFA6-1E056F139C22}"/>
              </a:ext>
            </a:extLst>
          </p:cNvPr>
          <p:cNvSpPr txBox="1"/>
          <p:nvPr/>
        </p:nvSpPr>
        <p:spPr>
          <a:xfrm>
            <a:off x="6166895" y="210133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7A1E3"/>
                </a:solidFill>
              </a:rPr>
              <a:t>Audio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DBEB6-9B19-7B7A-F248-4A0063EA5761}"/>
              </a:ext>
            </a:extLst>
          </p:cNvPr>
          <p:cNvSpPr txBox="1"/>
          <p:nvPr/>
        </p:nvSpPr>
        <p:spPr>
          <a:xfrm>
            <a:off x="616858" y="576947"/>
            <a:ext cx="83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B9CF"/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32425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FECFF-B62D-FCCA-2ACD-3CC42A99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311C639-9CEE-DD9F-8EC7-9801CE296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2896"/>
            <a:ext cx="5715000" cy="571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2B1DF-C71D-47B3-D1CD-FC8BFDCCF5EA}"/>
              </a:ext>
            </a:extLst>
          </p:cNvPr>
          <p:cNvSpPr txBox="1"/>
          <p:nvPr/>
        </p:nvSpPr>
        <p:spPr>
          <a:xfrm>
            <a:off x="533400" y="245006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 Nova Cond" panose="020B0506020202020204" pitchFamily="34" charset="0"/>
                <a:ea typeface="Verdana" panose="020B0604030504040204" pitchFamily="34" charset="0"/>
                <a:cs typeface="Sabon Next LT" panose="02000500000000000000" pitchFamily="2" charset="0"/>
              </a:rPr>
              <a:t>Scan QR code to access website.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068A54-EB7E-2D1E-10AC-E86CC4F9DF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97280" y="2687320"/>
            <a:ext cx="0" cy="365760"/>
          </a:xfrm>
          <a:prstGeom prst="line">
            <a:avLst/>
          </a:prstGeom>
          <a:ln w="50800"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670C8D-63B9-0EB2-310B-0B0879B1E434}"/>
              </a:ext>
            </a:extLst>
          </p:cNvPr>
          <p:cNvCxnSpPr>
            <a:cxnSpLocks/>
          </p:cNvCxnSpPr>
          <p:nvPr/>
        </p:nvCxnSpPr>
        <p:spPr>
          <a:xfrm rot="16200000">
            <a:off x="796199" y="2687320"/>
            <a:ext cx="0" cy="365760"/>
          </a:xfrm>
          <a:prstGeom prst="line">
            <a:avLst/>
          </a:prstGeom>
          <a:ln w="50800"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2CC644-7EB0-4217-F780-B89AAEDBE8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17320" y="2687320"/>
            <a:ext cx="0" cy="365760"/>
          </a:xfrm>
          <a:prstGeom prst="line">
            <a:avLst/>
          </a:prstGeom>
          <a:ln w="50800"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628DCD-2326-75F9-4E15-6728D4DFA4BC}"/>
              </a:ext>
            </a:extLst>
          </p:cNvPr>
          <p:cNvCxnSpPr>
            <a:cxnSpLocks/>
          </p:cNvCxnSpPr>
          <p:nvPr/>
        </p:nvCxnSpPr>
        <p:spPr>
          <a:xfrm rot="16200000">
            <a:off x="1706880" y="2687320"/>
            <a:ext cx="0" cy="365760"/>
          </a:xfrm>
          <a:prstGeom prst="line">
            <a:avLst/>
          </a:prstGeom>
          <a:ln w="50800"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21C5E9-1E63-9FAD-C8E8-E064FE81AC6A}"/>
              </a:ext>
            </a:extLst>
          </p:cNvPr>
          <p:cNvCxnSpPr>
            <a:cxnSpLocks/>
          </p:cNvCxnSpPr>
          <p:nvPr/>
        </p:nvCxnSpPr>
        <p:spPr>
          <a:xfrm rot="16200000">
            <a:off x="2011680" y="2687320"/>
            <a:ext cx="0" cy="365760"/>
          </a:xfrm>
          <a:prstGeom prst="line">
            <a:avLst/>
          </a:prstGeom>
          <a:ln w="50800"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55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24EFCCC7-B5F1-5545-92DB-3B033FD97920}"/>
              </a:ext>
            </a:extLst>
          </p:cNvPr>
          <p:cNvSpPr>
            <a:spLocks/>
          </p:cNvSpPr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DB5A2D-EB26-55D6-3982-7042B784F0C8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A65E1B-8CCD-ABEF-2C1B-9BB83F214754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4AD039-6EF6-0ACD-075F-D0E0B4FE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63</a:t>
            </a:fld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D862812-7EF3-AB0E-FE58-89E77BEB70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86858" y="2413000"/>
            <a:ext cx="0" cy="914400"/>
          </a:xfrm>
          <a:prstGeom prst="line">
            <a:avLst/>
          </a:prstGeom>
          <a:ln w="50800"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EEFD789-82E8-4481-1D82-815638E5FE88}"/>
              </a:ext>
            </a:extLst>
          </p:cNvPr>
          <p:cNvCxnSpPr>
            <a:cxnSpLocks/>
          </p:cNvCxnSpPr>
          <p:nvPr/>
        </p:nvCxnSpPr>
        <p:spPr>
          <a:xfrm rot="16200000">
            <a:off x="1070519" y="2413000"/>
            <a:ext cx="0" cy="914400"/>
          </a:xfrm>
          <a:prstGeom prst="line">
            <a:avLst/>
          </a:prstGeom>
          <a:ln w="50800"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E493F1-649B-97DF-5364-7AA05D307A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01259" y="2413000"/>
            <a:ext cx="0" cy="914400"/>
          </a:xfrm>
          <a:prstGeom prst="line">
            <a:avLst/>
          </a:prstGeom>
          <a:ln w="50800">
            <a:solidFill>
              <a:srgbClr val="00CBE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9A81AA8-9520-0E22-54A8-5957C4351A8B}"/>
              </a:ext>
            </a:extLst>
          </p:cNvPr>
          <p:cNvCxnSpPr>
            <a:cxnSpLocks/>
          </p:cNvCxnSpPr>
          <p:nvPr/>
        </p:nvCxnSpPr>
        <p:spPr>
          <a:xfrm rot="16200000">
            <a:off x="3715659" y="2413000"/>
            <a:ext cx="0" cy="914400"/>
          </a:xfrm>
          <a:prstGeom prst="line">
            <a:avLst/>
          </a:prstGeom>
          <a:ln w="50800">
            <a:solidFill>
              <a:srgbClr val="F9A51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1010F66-E87A-937D-A27A-7E0987093A5D}"/>
              </a:ext>
            </a:extLst>
          </p:cNvPr>
          <p:cNvCxnSpPr>
            <a:cxnSpLocks/>
          </p:cNvCxnSpPr>
          <p:nvPr/>
        </p:nvCxnSpPr>
        <p:spPr>
          <a:xfrm rot="16200000">
            <a:off x="4630059" y="2413000"/>
            <a:ext cx="0" cy="914400"/>
          </a:xfrm>
          <a:prstGeom prst="line">
            <a:avLst/>
          </a:prstGeom>
          <a:ln w="50800">
            <a:solidFill>
              <a:srgbClr val="FED3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1A16C91D-DF6E-6DC0-6D58-16605FD8BCD6}"/>
              </a:ext>
            </a:extLst>
          </p:cNvPr>
          <p:cNvSpPr txBox="1">
            <a:spLocks/>
          </p:cNvSpPr>
          <p:nvPr/>
        </p:nvSpPr>
        <p:spPr>
          <a:xfrm>
            <a:off x="795528" y="2057400"/>
            <a:ext cx="5111496" cy="7680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D8D3D4E9-1A6C-4D89-D14B-96E5B1D8CE1B}"/>
              </a:ext>
            </a:extLst>
          </p:cNvPr>
          <p:cNvSpPr txBox="1">
            <a:spLocks/>
          </p:cNvSpPr>
          <p:nvPr/>
        </p:nvSpPr>
        <p:spPr>
          <a:xfrm>
            <a:off x="705027" y="3429000"/>
            <a:ext cx="5111750" cy="2024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Under Supervision  : </a:t>
            </a: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1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Dr. </a:t>
            </a:r>
            <a:r>
              <a:rPr lang="en-US" b="0" i="1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Eman</a:t>
            </a:r>
            <a:r>
              <a:rPr lang="en-US" b="0" i="1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Abdel-</a:t>
            </a:r>
            <a:r>
              <a:rPr lang="en-US" b="0" i="1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Latef</a:t>
            </a:r>
            <a:r>
              <a:rPr lang="en-US" b="0" i="1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. </a:t>
            </a:r>
            <a:endParaRPr lang="en-US" b="0" i="1" dirty="0">
              <a:effectLst/>
            </a:endParaRPr>
          </a:p>
          <a:p>
            <a:pPr marL="342900" indent="-342900" algn="l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1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Eng. Sahar Mohamed.</a:t>
            </a:r>
            <a:endParaRPr lang="en-US" b="0" i="1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B635D-7610-5192-8E5C-926852663002}"/>
              </a:ext>
            </a:extLst>
          </p:cNvPr>
          <p:cNvSpPr txBox="1"/>
          <p:nvPr/>
        </p:nvSpPr>
        <p:spPr>
          <a:xfrm>
            <a:off x="612754" y="30421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Sabon Next LT" panose="02000500000000000000" pitchFamily="2" charset="0"/>
              </a:rPr>
              <a:t>Catch the AI Team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155A26-FE81-5EBE-6A13-E82DA3BB3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" b="18555"/>
          <a:stretch/>
        </p:blipFill>
        <p:spPr>
          <a:xfrm>
            <a:off x="5711353" y="1596849"/>
            <a:ext cx="5802016" cy="35040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3859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bot hands touching each other&#10;&#10;Description automatically generated">
            <a:extLst>
              <a:ext uri="{FF2B5EF4-FFF2-40B4-BE49-F238E27FC236}">
                <a16:creationId xmlns:a16="http://schemas.microsoft.com/office/drawing/2014/main" id="{0C940D9C-1BFB-EE0D-D83B-45C64D3FB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3" b="3411"/>
          <a:stretch/>
        </p:blipFill>
        <p:spPr>
          <a:xfrm>
            <a:off x="20" y="-5143"/>
            <a:ext cx="12191979" cy="6858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69B647-38F3-2501-8D32-BCD1A0605E4B}"/>
              </a:ext>
            </a:extLst>
          </p:cNvPr>
          <p:cNvCxnSpPr>
            <a:cxnSpLocks/>
          </p:cNvCxnSpPr>
          <p:nvPr/>
        </p:nvCxnSpPr>
        <p:spPr>
          <a:xfrm>
            <a:off x="2952750" y="1700213"/>
            <a:ext cx="6286500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6D78BB2-D81B-F20D-45E5-99D810ADC236}"/>
              </a:ext>
            </a:extLst>
          </p:cNvPr>
          <p:cNvSpPr txBox="1">
            <a:spLocks/>
          </p:cNvSpPr>
          <p:nvPr/>
        </p:nvSpPr>
        <p:spPr>
          <a:xfrm>
            <a:off x="3228839" y="636464"/>
            <a:ext cx="5734322" cy="10489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 dirty="0">
                <a:solidFill>
                  <a:schemeClr val="bg1"/>
                </a:solidFill>
              </a:rPr>
              <a:t>Models Selection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B0EB9BD-C920-F018-3505-7EC47DE2C2ED}"/>
              </a:ext>
            </a:extLst>
          </p:cNvPr>
          <p:cNvSpPr txBox="1">
            <a:spLocks/>
          </p:cNvSpPr>
          <p:nvPr/>
        </p:nvSpPr>
        <p:spPr>
          <a:xfrm>
            <a:off x="145256" y="5236186"/>
            <a:ext cx="5614987" cy="97916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en-US" sz="3500" dirty="0">
                <a:solidFill>
                  <a:schemeClr val="accent2"/>
                </a:solidFill>
              </a:rPr>
              <a:t>Audio Model</a:t>
            </a:r>
          </a:p>
          <a:p>
            <a:pPr marL="800100" lvl="1" indent="-342900"/>
            <a:r>
              <a:rPr lang="en-US" sz="2000" dirty="0">
                <a:solidFill>
                  <a:schemeClr val="accent1"/>
                </a:solidFill>
              </a:rPr>
              <a:t>Text Model</a:t>
            </a:r>
          </a:p>
          <a:p>
            <a:pPr marL="800100" lvl="1" indent="-342900"/>
            <a:r>
              <a:rPr lang="en-US" sz="2000" dirty="0">
                <a:solidFill>
                  <a:schemeClr val="accent1"/>
                </a:solidFill>
              </a:rPr>
              <a:t>Image Model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0AC0F-00A3-AD57-6842-8674BD1B0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43DE0-0A35-F072-3021-D5C884FF2CBF}"/>
              </a:ext>
            </a:extLst>
          </p:cNvPr>
          <p:cNvSpPr txBox="1"/>
          <p:nvPr/>
        </p:nvSpPr>
        <p:spPr>
          <a:xfrm>
            <a:off x="4167188" y="1938322"/>
            <a:ext cx="4111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with implementation and evaluation </a:t>
            </a:r>
          </a:p>
        </p:txBody>
      </p:sp>
    </p:spTree>
    <p:extLst>
      <p:ext uri="{BB962C8B-B14F-4D97-AF65-F5344CB8AC3E}">
        <p14:creationId xmlns:p14="http://schemas.microsoft.com/office/powerpoint/2010/main" val="2047679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2CD71F8-8E65-D8E0-D541-E96A31DCEE4E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4ADA18-9187-AB84-6093-EED1E9E4FA2F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E3AA18-3746-8B2F-E22A-979C9F09177F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A66BC-ED42-EA34-511C-B73135134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8</a:t>
            </a:fld>
            <a:endParaRPr lang="en-US" dirty="0"/>
          </a:p>
        </p:txBody>
      </p:sp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E6E48B08-E0C0-C243-BE07-9792B159B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9A5C04-A0B7-2B26-0B2A-7D431A104199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AAB40E-A571-480B-C88C-80184ACFB80F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D4F1E8-A4CB-4030-5E86-B3B740239F7B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909C44-D338-A386-67E8-620736A88176}"/>
              </a:ext>
            </a:extLst>
          </p:cNvPr>
          <p:cNvGrpSpPr/>
          <p:nvPr/>
        </p:nvGrpSpPr>
        <p:grpSpPr>
          <a:xfrm>
            <a:off x="1630040" y="1999067"/>
            <a:ext cx="4741728" cy="2963690"/>
            <a:chOff x="730158" y="1999067"/>
            <a:chExt cx="4741728" cy="29636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0E33D0-B8CB-1E6F-3A3D-49FD212E68AD}"/>
                </a:ext>
              </a:extLst>
            </p:cNvPr>
            <p:cNvSpPr txBox="1"/>
            <p:nvPr/>
          </p:nvSpPr>
          <p:spPr>
            <a:xfrm>
              <a:off x="730158" y="2969959"/>
              <a:ext cx="306192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Existing Techniques</a:t>
              </a:r>
              <a:endParaRPr lang="en-US" sz="3200" dirty="0"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F2ABFF-6A53-6467-97C0-D93B1CA3E113}"/>
                </a:ext>
              </a:extLst>
            </p:cNvPr>
            <p:cNvSpPr/>
            <p:nvPr/>
          </p:nvSpPr>
          <p:spPr>
            <a:xfrm>
              <a:off x="752245" y="1999067"/>
              <a:ext cx="3061921" cy="2963690"/>
            </a:xfrm>
            <a:prstGeom prst="ellipse">
              <a:avLst/>
            </a:prstGeom>
            <a:noFill/>
            <a:ln w="28575" cap="rnd" cmpd="sng">
              <a:solidFill>
                <a:srgbClr val="A773F4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/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3EDB12D1-5565-CB00-2B41-B82B256E00B0}"/>
                </a:ext>
              </a:extLst>
            </p:cNvPr>
            <p:cNvCxnSpPr>
              <a:stCxn id="16" idx="7"/>
            </p:cNvCxnSpPr>
            <p:nvPr/>
          </p:nvCxnSpPr>
          <p:spPr>
            <a:xfrm rot="5400000" flipH="1" flipV="1">
              <a:off x="4225534" y="1346395"/>
              <a:ext cx="226918" cy="1946471"/>
            </a:xfrm>
            <a:prstGeom prst="bentConnector4">
              <a:avLst>
                <a:gd name="adj1" fmla="val 100741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5D2063BE-ADFD-B254-31FC-1551CB4CC716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3814166" y="3480912"/>
              <a:ext cx="1657720" cy="12700"/>
            </a:xfrm>
            <a:prstGeom prst="bentConnector3">
              <a:avLst>
                <a:gd name="adj1" fmla="val -782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E149ED9-D6E6-6552-1A0B-E7C26DE75373}"/>
                </a:ext>
              </a:extLst>
            </p:cNvPr>
            <p:cNvCxnSpPr>
              <a:stCxn id="16" idx="5"/>
            </p:cNvCxnSpPr>
            <p:nvPr/>
          </p:nvCxnSpPr>
          <p:spPr>
            <a:xfrm rot="16200000" flipH="1">
              <a:off x="4223018" y="3671474"/>
              <a:ext cx="231951" cy="1946471"/>
            </a:xfrm>
            <a:prstGeom prst="bentConnector4">
              <a:avLst>
                <a:gd name="adj1" fmla="val 98555"/>
                <a:gd name="adj2" fmla="val 61518"/>
              </a:avLst>
            </a:prstGeom>
            <a:ln w="22225">
              <a:solidFill>
                <a:srgbClr val="A773F4">
                  <a:alpha val="95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B527240-27A5-7CB7-9135-84446C52E0AC}"/>
              </a:ext>
            </a:extLst>
          </p:cNvPr>
          <p:cNvSpPr txBox="1"/>
          <p:nvPr/>
        </p:nvSpPr>
        <p:spPr>
          <a:xfrm>
            <a:off x="6371768" y="20317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Spectral Analysis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81E8CC-A246-6B55-0DCF-8819BDAB75F9}"/>
              </a:ext>
            </a:extLst>
          </p:cNvPr>
          <p:cNvSpPr txBox="1"/>
          <p:nvPr/>
        </p:nvSpPr>
        <p:spPr>
          <a:xfrm>
            <a:off x="6393854" y="33089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Voice Characteristics Analysis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DF4E39-2A52-75A2-E056-441F7A16D2F5}"/>
              </a:ext>
            </a:extLst>
          </p:cNvPr>
          <p:cNvSpPr txBox="1"/>
          <p:nvPr/>
        </p:nvSpPr>
        <p:spPr>
          <a:xfrm>
            <a:off x="6360975" y="45934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7D226D6B-FDBC-C23C-3C0E-BF34CB737F78}"/>
              </a:ext>
            </a:extLst>
          </p:cNvPr>
          <p:cNvSpPr/>
          <p:nvPr/>
        </p:nvSpPr>
        <p:spPr>
          <a:xfrm rot="20565155">
            <a:off x="4233179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58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>
            <a:extLst>
              <a:ext uri="{FF2B5EF4-FFF2-40B4-BE49-F238E27FC236}">
                <a16:creationId xmlns:a16="http://schemas.microsoft.com/office/drawing/2014/main" id="{5B7F84E3-B08A-8B0D-7BF6-CB3DD9944124}"/>
              </a:ext>
            </a:extLst>
          </p:cNvPr>
          <p:cNvSpPr/>
          <p:nvPr/>
        </p:nvSpPr>
        <p:spPr>
          <a:xfrm>
            <a:off x="10430230" y="6284686"/>
            <a:ext cx="682933" cy="841934"/>
          </a:xfrm>
          <a:prstGeom prst="ellipse">
            <a:avLst/>
          </a:prstGeom>
          <a:solidFill>
            <a:srgbClr val="FF6E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930BA5-A8BD-82CB-2ACA-F44C9A431114}"/>
              </a:ext>
            </a:extLst>
          </p:cNvPr>
          <p:cNvSpPr/>
          <p:nvPr/>
        </p:nvSpPr>
        <p:spPr>
          <a:xfrm>
            <a:off x="11155186" y="6111221"/>
            <a:ext cx="682933" cy="601634"/>
          </a:xfrm>
          <a:prstGeom prst="ellipse">
            <a:avLst/>
          </a:prstGeom>
          <a:solidFill>
            <a:srgbClr val="00CB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94478D3-F883-CA24-1232-225992A0916E}"/>
              </a:ext>
            </a:extLst>
          </p:cNvPr>
          <p:cNvSpPr/>
          <p:nvPr/>
        </p:nvSpPr>
        <p:spPr>
          <a:xfrm>
            <a:off x="10740570" y="6153506"/>
            <a:ext cx="990593" cy="930828"/>
          </a:xfrm>
          <a:prstGeom prst="ellipse">
            <a:avLst/>
          </a:prstGeom>
          <a:solidFill>
            <a:srgbClr val="A77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C624805B-3050-739E-82AC-4198DB144C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84273" y="2606337"/>
            <a:ext cx="906903" cy="7245"/>
          </a:xfrm>
          <a:prstGeom prst="curvedConnector3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EC7DC322-0CE8-A45D-8FF0-78DF951975B0}"/>
              </a:ext>
            </a:extLst>
          </p:cNvPr>
          <p:cNvCxnSpPr>
            <a:cxnSpLocks/>
          </p:cNvCxnSpPr>
          <p:nvPr/>
        </p:nvCxnSpPr>
        <p:spPr>
          <a:xfrm>
            <a:off x="6134100" y="2133600"/>
            <a:ext cx="3497931" cy="632271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963722A-213B-AFA3-3BED-6E05D0279BF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92602" y="2133600"/>
            <a:ext cx="3503399" cy="632268"/>
          </a:xfrm>
          <a:prstGeom prst="curvedConnector2">
            <a:avLst/>
          </a:prstGeom>
          <a:ln>
            <a:solidFill>
              <a:srgbClr val="EDE3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8E71E-5270-FA45-9E4E-60EECB0C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5885F-9874-487E-98A5-94D94C943F9D}" type="slidenum">
              <a:rPr lang="en-US" smtClean="0"/>
              <a:t>9</a:t>
            </a:fld>
            <a:endParaRPr lang="en-US"/>
          </a:p>
        </p:txBody>
      </p: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15A4B8E5-48E5-C31B-5B7B-2292CB86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398" y="333737"/>
            <a:ext cx="443845" cy="443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284BC-45E5-5585-9FE8-BF983DC281DF}"/>
              </a:ext>
            </a:extLst>
          </p:cNvPr>
          <p:cNvSpPr txBox="1"/>
          <p:nvPr/>
        </p:nvSpPr>
        <p:spPr>
          <a:xfrm>
            <a:off x="553244" y="333737"/>
            <a:ext cx="8249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A773F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with implementation and evaluation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FF6608-21F0-20D7-7E11-90ED6C950BA7}"/>
              </a:ext>
            </a:extLst>
          </p:cNvPr>
          <p:cNvCxnSpPr>
            <a:cxnSpLocks/>
          </p:cNvCxnSpPr>
          <p:nvPr/>
        </p:nvCxnSpPr>
        <p:spPr>
          <a:xfrm>
            <a:off x="236443" y="0"/>
            <a:ext cx="0" cy="6595836"/>
          </a:xfrm>
          <a:prstGeom prst="line">
            <a:avLst/>
          </a:prstGeom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1A62F1-E027-E239-1F5E-8C76B640388E}"/>
              </a:ext>
            </a:extLst>
          </p:cNvPr>
          <p:cNvCxnSpPr>
            <a:cxnSpLocks/>
          </p:cNvCxnSpPr>
          <p:nvPr/>
        </p:nvCxnSpPr>
        <p:spPr>
          <a:xfrm flipH="1">
            <a:off x="236441" y="6587717"/>
            <a:ext cx="2" cy="232999"/>
          </a:xfrm>
          <a:prstGeom prst="line">
            <a:avLst/>
          </a:prstGeom>
          <a:ln>
            <a:solidFill>
              <a:srgbClr val="FF6E9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3DDD5B7C-12C0-1D51-9735-5E9417803BB1}"/>
              </a:ext>
            </a:extLst>
          </p:cNvPr>
          <p:cNvSpPr/>
          <p:nvPr/>
        </p:nvSpPr>
        <p:spPr>
          <a:xfrm rot="8057328">
            <a:off x="4247693" y="-1522759"/>
            <a:ext cx="3570508" cy="3701143"/>
          </a:xfrm>
          <a:prstGeom prst="arc">
            <a:avLst>
              <a:gd name="adj1" fmla="val 12817341"/>
              <a:gd name="adj2" fmla="val 0"/>
            </a:avLst>
          </a:prstGeom>
          <a:noFill/>
          <a:ln>
            <a:solidFill>
              <a:srgbClr val="A773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9D9FF9-9038-01B7-1A0E-BE66154432AF}"/>
              </a:ext>
            </a:extLst>
          </p:cNvPr>
          <p:cNvSpPr txBox="1"/>
          <p:nvPr/>
        </p:nvSpPr>
        <p:spPr>
          <a:xfrm>
            <a:off x="4762500" y="1229733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Audio Models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17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2628</Words>
  <Application>Microsoft Office PowerPoint</Application>
  <PresentationFormat>Widescreen</PresentationFormat>
  <Paragraphs>678</Paragraphs>
  <Slides>63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Aptos</vt:lpstr>
      <vt:lpstr>Aptos Display</vt:lpstr>
      <vt:lpstr>Arial</vt:lpstr>
      <vt:lpstr>Arial Nova Cond</vt:lpstr>
      <vt:lpstr>Calibri</vt:lpstr>
      <vt:lpstr>Calibri(body)</vt:lpstr>
      <vt:lpstr>Source Sans Pro</vt:lpstr>
      <vt:lpstr>Symbol</vt:lpstr>
      <vt:lpstr>Times New Roman</vt:lpstr>
      <vt:lpstr>Tw Cen MT</vt:lpstr>
      <vt:lpstr>Verdana</vt:lpstr>
      <vt:lpstr>Wingdings</vt:lpstr>
      <vt:lpstr>Office Theme</vt:lpstr>
      <vt:lpstr>CATCH THE AI</vt:lpstr>
      <vt:lpstr>Project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zeyad usf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Catch The AI</dc:title>
  <dc:subject>AI-generated media detection</dc:subject>
  <dc:creator>زياد السيد عبد العظيم على يوسف</dc:creator>
  <cp:lastModifiedBy>Romani Nasser</cp:lastModifiedBy>
  <cp:revision>26</cp:revision>
  <dcterms:created xsi:type="dcterms:W3CDTF">2024-06-19T08:42:20Z</dcterms:created>
  <dcterms:modified xsi:type="dcterms:W3CDTF">2024-12-14T16:42:05Z</dcterms:modified>
  <cp:contentStatus/>
</cp:coreProperties>
</file>